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1"/>
  </p:notesMasterIdLst>
  <p:handoutMasterIdLst>
    <p:handoutMasterId r:id="rId22"/>
  </p:handoutMasterIdLst>
  <p:sldIdLst>
    <p:sldId id="263" r:id="rId2"/>
    <p:sldId id="762" r:id="rId3"/>
    <p:sldId id="766" r:id="rId4"/>
    <p:sldId id="763" r:id="rId5"/>
    <p:sldId id="764" r:id="rId6"/>
    <p:sldId id="767" r:id="rId7"/>
    <p:sldId id="768" r:id="rId8"/>
    <p:sldId id="769" r:id="rId9"/>
    <p:sldId id="771" r:id="rId10"/>
    <p:sldId id="381" r:id="rId11"/>
    <p:sldId id="745" r:id="rId12"/>
    <p:sldId id="266" r:id="rId13"/>
    <p:sldId id="264" r:id="rId14"/>
    <p:sldId id="265" r:id="rId15"/>
    <p:sldId id="267" r:id="rId16"/>
    <p:sldId id="770" r:id="rId17"/>
    <p:sldId id="772" r:id="rId18"/>
    <p:sldId id="773" r:id="rId19"/>
    <p:sldId id="757" r:id="rId20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CF3CF936-A8B4-4984-A90F-2675A8237912}">
          <p14:sldIdLst>
            <p14:sldId id="263"/>
            <p14:sldId id="762"/>
            <p14:sldId id="766"/>
            <p14:sldId id="763"/>
            <p14:sldId id="764"/>
            <p14:sldId id="767"/>
            <p14:sldId id="768"/>
            <p14:sldId id="769"/>
            <p14:sldId id="771"/>
            <p14:sldId id="381"/>
            <p14:sldId id="745"/>
            <p14:sldId id="266"/>
            <p14:sldId id="264"/>
            <p14:sldId id="265"/>
            <p14:sldId id="267"/>
            <p14:sldId id="770"/>
            <p14:sldId id="772"/>
            <p14:sldId id="773"/>
            <p14:sldId id="757"/>
          </p14:sldIdLst>
        </p14:section>
        <p14:section name="Standardabschnitt" id="{A2A2F0C1-6DC8-4A5E-8F7F-133B0EB1B0BC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Müller" initials="MM" lastIdx="5" clrIdx="0">
    <p:extLst>
      <p:ext uri="{19B8F6BF-5375-455C-9EA6-DF929625EA0E}">
        <p15:presenceInfo xmlns:p15="http://schemas.microsoft.com/office/powerpoint/2012/main" userId="S::michael.mueller@rpconsulting.ch::f1d42d9d-e784-4e70-b7c2-ecf86dac986f" providerId="AD"/>
      </p:ext>
    </p:extLst>
  </p:cmAuthor>
  <p:cmAuthor id="2" name="Herrenschwand Anne Margret, WEU-GS-RA" initials="MBTA" lastIdx="5" clrIdx="1">
    <p:extLst>
      <p:ext uri="{19B8F6BF-5375-455C-9EA6-DF929625EA0E}">
        <p15:presenceInfo xmlns:p15="http://schemas.microsoft.com/office/powerpoint/2012/main" userId="Herrenschwand Anne Margret, WEU-GS-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9900"/>
    <a:srgbClr val="EA161F"/>
    <a:srgbClr val="F69CA0"/>
    <a:srgbClr val="999999"/>
    <a:srgbClr val="DC121C"/>
    <a:srgbClr val="E2141E"/>
    <a:srgbClr val="F379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2213" autoAdjust="0"/>
  </p:normalViewPr>
  <p:slideViewPr>
    <p:cSldViewPr showGuides="1">
      <p:cViewPr varScale="1">
        <p:scale>
          <a:sx n="110" d="100"/>
          <a:sy n="110" d="100"/>
        </p:scale>
        <p:origin x="13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23" d="100"/>
          <a:sy n="123" d="100"/>
        </p:scale>
        <p:origin x="4896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2479" y="249070"/>
            <a:ext cx="4282476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092527" y="249070"/>
            <a:ext cx="1232669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04.11.2025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2479" y="9217207"/>
            <a:ext cx="4282476" cy="35974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092527" y="9217209"/>
            <a:ext cx="1232669" cy="3597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503238" y="1352550"/>
            <a:ext cx="6038850" cy="3397250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68425" y="9733317"/>
            <a:ext cx="2210808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14612" y="9733317"/>
            <a:ext cx="863510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66621" y="5042296"/>
            <a:ext cx="5511501" cy="4221919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192602" y="462360"/>
            <a:ext cx="2076877" cy="20165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04.11.2025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57978" y="469050"/>
            <a:ext cx="3220500" cy="1949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04825" y="1352550"/>
            <a:ext cx="6035675" cy="33956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66274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9788" y="2132856"/>
            <a:ext cx="8496300" cy="1558082"/>
          </a:xfrm>
        </p:spPr>
        <p:txBody>
          <a:bodyPr anchor="b"/>
          <a:lstStyle>
            <a:lvl1pPr algn="l">
              <a:lnSpc>
                <a:spcPct val="105000"/>
              </a:lnSpc>
              <a:defRPr sz="5100"/>
            </a:lvl1pPr>
          </a:lstStyle>
          <a:p>
            <a:r>
              <a:rPr lang="de-CH" dirty="0"/>
              <a:t>Titel (maximal zwei Zeilen)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9788" y="3757613"/>
            <a:ext cx="8496300" cy="1500187"/>
          </a:xfrm>
        </p:spPr>
        <p:txBody>
          <a:bodyPr/>
          <a:lstStyle>
            <a:lvl1pPr marL="0" indent="0" algn="l">
              <a:buNone/>
              <a:defRPr sz="5100">
                <a:solidFill>
                  <a:srgbClr val="99999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hinzufügen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8CD8-7FF1-4ED3-8276-926FEB01991B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DC6B3D-051C-4BB5-9F4B-3A2474AD93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8" y="1881188"/>
            <a:ext cx="5256212" cy="252412"/>
          </a:xfrm>
        </p:spPr>
        <p:txBody>
          <a:bodyPr lIns="18000"/>
          <a:lstStyle>
            <a:lvl1pPr>
              <a:defRPr sz="1300" b="1" spc="-20" baseline="0">
                <a:solidFill>
                  <a:srgbClr val="EA16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Spitzmarke hinzufügen</a:t>
            </a:r>
            <a:endParaRPr lang="de-CH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F6BA63E4-E10F-4E0A-91F5-2A2F842253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788" y="6033704"/>
            <a:ext cx="5256212" cy="430643"/>
          </a:xfrm>
        </p:spPr>
        <p:txBody>
          <a:bodyPr anchor="b"/>
          <a:lstStyle>
            <a:lvl1pPr>
              <a:defRPr sz="1300" b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Referent/-in</a:t>
            </a:r>
            <a:br>
              <a:rPr lang="de-DE" dirty="0"/>
            </a:br>
            <a:r>
              <a:rPr lang="de-DE" dirty="0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3853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838200" y="1852612"/>
            <a:ext cx="5329808" cy="4672800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493098" y="1852612"/>
            <a:ext cx="5329015" cy="4672799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B167-7135-43F3-AEAE-A730821D191A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8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96CBD-DD5D-4F61-A35A-2BDD2301218D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DCA4218-6304-434F-B7B6-74DF28EC09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2304" y="1916832"/>
            <a:ext cx="5329808" cy="450703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FC1C5F14-3075-4FD1-945B-02DE33860C0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52612"/>
            <a:ext cx="5329808" cy="4672800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393508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B2EE-0AB2-4AEE-914F-EB9E33FEECB6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B7494CC6-D926-49A7-9F3F-4C583660BC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9788" y="1916831"/>
            <a:ext cx="5329808" cy="450703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FFF4BFA1-D66B-4323-A031-D7779026D27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93098" y="1852612"/>
            <a:ext cx="5329015" cy="4672799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020392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AD0E-3E40-4A4C-8A31-E1A9AB0C5623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A79F27DF-F3EE-4D6E-866F-A71D2FB41A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9787" y="1916831"/>
            <a:ext cx="10982325" cy="450703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B0DB-8B37-4DE6-B20E-758F84ADAD1D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091E-89C7-4DA0-88E9-E17602D8A5F2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 (hell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60DBF63A-340F-460B-96E6-FC454B3EB6E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lIns="9432000" tIns="720000" rIns="360000" anchor="ctr"/>
          <a:lstStyle>
            <a:lvl1pPr algn="l"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CH" dirty="0"/>
              <a:t>Hintergrundbild durch «Drag &amp; Drop» in den Bildplatzhalter ziehen.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A410D26-1556-455F-8E0C-7721F22645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240704" y="0"/>
            <a:ext cx="168696" cy="6858000"/>
          </a:xfrm>
          <a:solidFill>
            <a:srgbClr val="FFFFFF">
              <a:alpha val="69804"/>
            </a:srgbClr>
          </a:solidFill>
        </p:spPr>
        <p:txBody>
          <a:bodyPr vert="vert270" lIns="18000" rIns="18000" anchor="t"/>
          <a:lstStyle>
            <a:lvl1pPr algn="r">
              <a:defRPr sz="82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Helle transparente Fläche – kann über das Hintergrundbild gezogen werden.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9788" y="3757613"/>
            <a:ext cx="8496300" cy="1500187"/>
          </a:xfrm>
        </p:spPr>
        <p:txBody>
          <a:bodyPr/>
          <a:lstStyle>
            <a:lvl1pPr marL="0" indent="0" algn="l">
              <a:buNone/>
              <a:defRPr sz="5100">
                <a:solidFill>
                  <a:srgbClr val="99999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hinzufügen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FE384C9-A36A-4C51-A757-4015A728520B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DC6B3D-051C-4BB5-9F4B-3A2474AD93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8" y="1881188"/>
            <a:ext cx="5256212" cy="252412"/>
          </a:xfrm>
        </p:spPr>
        <p:txBody>
          <a:bodyPr lIns="18000"/>
          <a:lstStyle>
            <a:lvl1pPr>
              <a:defRPr sz="1300" b="1" spc="-20" baseline="0">
                <a:solidFill>
                  <a:srgbClr val="EA16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Spitzmarke hinzufügen</a:t>
            </a:r>
            <a:endParaRPr lang="de-CH" dirty="0"/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85EFC2AA-536C-4AE6-B953-354A6935FC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600" y="180000"/>
            <a:ext cx="1483200" cy="694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500" b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5635797A-88C8-4B59-88E9-2DAF61D259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788" y="6033704"/>
            <a:ext cx="5256212" cy="430643"/>
          </a:xfrm>
        </p:spPr>
        <p:txBody>
          <a:bodyPr anchor="b"/>
          <a:lstStyle>
            <a:lvl1pPr>
              <a:defRPr sz="1300" b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Referent/-in</a:t>
            </a:r>
            <a:br>
              <a:rPr lang="de-DE" dirty="0"/>
            </a:br>
            <a:r>
              <a:rPr lang="de-DE" dirty="0"/>
              <a:t>Organisationseinheit</a:t>
            </a:r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9788" y="2132856"/>
            <a:ext cx="8496300" cy="1558082"/>
          </a:xfrm>
        </p:spPr>
        <p:txBody>
          <a:bodyPr anchor="b"/>
          <a:lstStyle>
            <a:lvl1pPr algn="l">
              <a:lnSpc>
                <a:spcPct val="105000"/>
              </a:lnSpc>
              <a:defRPr sz="5100"/>
            </a:lvl1pPr>
          </a:lstStyle>
          <a:p>
            <a:r>
              <a:rPr lang="de-CH" dirty="0"/>
              <a:t>Titel (maximal zwei Zeilen)</a:t>
            </a:r>
          </a:p>
        </p:txBody>
      </p:sp>
    </p:spTree>
    <p:extLst>
      <p:ext uri="{BB962C8B-B14F-4D97-AF65-F5344CB8AC3E}">
        <p14:creationId xmlns:p14="http://schemas.microsoft.com/office/powerpoint/2010/main" val="100963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 (dunk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6A2DDBDC-F105-48B2-B9F8-38121A7EA8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lIns="9432000" tIns="720000" rIns="360000" anchor="ctr"/>
          <a:lstStyle>
            <a:lvl1pPr algn="l"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CH" dirty="0"/>
              <a:t>Hintergrundbild durch «Drag &amp; Drop» in den Bildplatzhalter ziehen.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97E9A6A2-BECC-4EE3-BDC3-5BB494708F2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240704" y="0"/>
            <a:ext cx="168696" cy="6858000"/>
          </a:xfrm>
          <a:solidFill>
            <a:schemeClr val="accent1">
              <a:alpha val="69804"/>
            </a:schemeClr>
          </a:solidFill>
        </p:spPr>
        <p:txBody>
          <a:bodyPr vert="vert270" lIns="18000" rIns="18000" anchor="t"/>
          <a:lstStyle>
            <a:lvl1pPr algn="r">
              <a:defRPr sz="82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Dunkle transparente Fläche – kann über das Hintergrundbild gezogen werden.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9788" y="3757613"/>
            <a:ext cx="8496300" cy="1500187"/>
          </a:xfrm>
        </p:spPr>
        <p:txBody>
          <a:bodyPr/>
          <a:lstStyle>
            <a:lvl1pPr marL="0" indent="0" algn="l">
              <a:buNone/>
              <a:defRPr sz="5100">
                <a:solidFill>
                  <a:srgbClr val="99999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hinzufügen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19DDA5-21C2-4B1D-B299-BF7B0E6DE0FE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DC6B3D-051C-4BB5-9F4B-3A2474AD93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8" y="1881188"/>
            <a:ext cx="5256212" cy="252412"/>
          </a:xfrm>
        </p:spPr>
        <p:txBody>
          <a:bodyPr lIns="18000"/>
          <a:lstStyle>
            <a:lvl1pPr>
              <a:defRPr sz="1300" b="1" spc="-2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Spitzmarke hinzufügen</a:t>
            </a:r>
            <a:endParaRPr lang="de-CH" dirty="0"/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85EFC2AA-536C-4AE6-B953-354A6935FC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600" y="180000"/>
            <a:ext cx="1483200" cy="694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500" b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98F91D8E-4836-4A00-B7AC-63D16F153E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788" y="6033704"/>
            <a:ext cx="5256212" cy="430643"/>
          </a:xfrm>
        </p:spPr>
        <p:txBody>
          <a:bodyPr anchor="b"/>
          <a:lstStyle>
            <a:lvl1pPr>
              <a:defRPr sz="1300" b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Referent/-in</a:t>
            </a:r>
            <a:br>
              <a:rPr lang="de-DE" dirty="0"/>
            </a:br>
            <a:r>
              <a:rPr lang="de-DE" dirty="0"/>
              <a:t>Organisationseinheit</a:t>
            </a:r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9788" y="2132856"/>
            <a:ext cx="8496300" cy="1558082"/>
          </a:xfrm>
        </p:spPr>
        <p:txBody>
          <a:bodyPr anchor="b"/>
          <a:lstStyle>
            <a:lvl1pPr algn="l">
              <a:lnSpc>
                <a:spcPct val="105000"/>
              </a:lnSpc>
              <a:defRPr sz="51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(maximal zwei Zeilen)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itel Schwarz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9788" y="2132855"/>
            <a:ext cx="8496300" cy="735293"/>
          </a:xfrm>
        </p:spPr>
        <p:txBody>
          <a:bodyPr anchor="b"/>
          <a:lstStyle>
            <a:lvl1pPr algn="l">
              <a:lnSpc>
                <a:spcPct val="105000"/>
              </a:lnSpc>
              <a:defRPr sz="51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9788" y="2924945"/>
            <a:ext cx="8496300" cy="1670986"/>
          </a:xfrm>
        </p:spPr>
        <p:txBody>
          <a:bodyPr/>
          <a:lstStyle>
            <a:lvl1pPr marL="0" indent="0" algn="l">
              <a:buNone/>
              <a:defRPr sz="5100">
                <a:solidFill>
                  <a:srgbClr val="99999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hinzufügen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57004AA-1953-4520-AF13-C3721611799D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04820DD-3205-4E29-AE71-A382F3B95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3151" y="181525"/>
            <a:ext cx="1484308" cy="695266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065898A-FBA8-4654-9AF9-9F281D96F4A7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686246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itel Blaugrau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9788" y="2132855"/>
            <a:ext cx="8496300" cy="735293"/>
          </a:xfrm>
        </p:spPr>
        <p:txBody>
          <a:bodyPr anchor="b"/>
          <a:lstStyle>
            <a:lvl1pPr algn="l">
              <a:lnSpc>
                <a:spcPct val="105000"/>
              </a:lnSpc>
              <a:defRPr sz="51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9788" y="2924945"/>
            <a:ext cx="8496300" cy="1670986"/>
          </a:xfrm>
        </p:spPr>
        <p:txBody>
          <a:bodyPr/>
          <a:lstStyle>
            <a:lvl1pPr marL="0" indent="0" algn="l">
              <a:buNone/>
              <a:defRPr sz="5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</a:t>
            </a:r>
            <a:r>
              <a:rPr lang="de-CH" dirty="0"/>
              <a:t> hinzufügen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1184E5-31D6-4FE5-BFC7-A07FAEBFE075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04820DD-3205-4E29-AE71-A382F3B95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3151" y="181525"/>
            <a:ext cx="1484308" cy="695266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6AF1407-9677-43B2-AA44-E4B34470B35E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333490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itel Rot">
    <p:bg>
      <p:bgPr>
        <a:solidFill>
          <a:srgbClr val="EA16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9788" y="2132855"/>
            <a:ext cx="8496300" cy="735293"/>
          </a:xfrm>
        </p:spPr>
        <p:txBody>
          <a:bodyPr anchor="b"/>
          <a:lstStyle>
            <a:lvl1pPr algn="l">
              <a:lnSpc>
                <a:spcPct val="105000"/>
              </a:lnSpc>
              <a:defRPr sz="51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9788" y="2924945"/>
            <a:ext cx="8496300" cy="1670986"/>
          </a:xfrm>
        </p:spPr>
        <p:txBody>
          <a:bodyPr/>
          <a:lstStyle>
            <a:lvl1pPr marL="0" indent="0" algn="l">
              <a:buNone/>
              <a:defRPr sz="5100">
                <a:solidFill>
                  <a:srgbClr val="F69CA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</a:t>
            </a:r>
            <a:r>
              <a:rPr lang="de-CH" dirty="0"/>
              <a:t> hinzufügen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70FF11-BE2C-4D33-A71B-8DA63E8A163E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04820DD-3205-4E29-AE71-A382F3B95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3151" y="181525"/>
            <a:ext cx="1484308" cy="695266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ECD3B7A-3879-440E-876B-C4404EACC6D4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531695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9788" y="2132855"/>
            <a:ext cx="8496300" cy="735293"/>
          </a:xfrm>
        </p:spPr>
        <p:txBody>
          <a:bodyPr anchor="b"/>
          <a:lstStyle>
            <a:lvl1pPr algn="l">
              <a:lnSpc>
                <a:spcPct val="105000"/>
              </a:lnSpc>
              <a:defRPr sz="5100"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9788" y="2924945"/>
            <a:ext cx="8496300" cy="1670986"/>
          </a:xfrm>
        </p:spPr>
        <p:txBody>
          <a:bodyPr/>
          <a:lstStyle>
            <a:lvl1pPr marL="0" indent="0" algn="l">
              <a:buNone/>
              <a:defRPr sz="5100">
                <a:solidFill>
                  <a:srgbClr val="99999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</a:t>
            </a:r>
            <a:r>
              <a:rPr lang="de-CH" dirty="0"/>
              <a:t> hinzufügen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544CA-0A33-40A7-B8DB-1E3475BC8352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3009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8EF3F-82B3-4CB2-B551-A5FCEA334651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071564"/>
            <a:ext cx="10983913" cy="54135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838200" y="2420888"/>
            <a:ext cx="10983913" cy="4104456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08CE-F601-4561-962B-752A580B012A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FE9C7B8-7467-451B-8352-4E9C0C569F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630018"/>
            <a:ext cx="10983913" cy="556592"/>
          </a:xfrm>
        </p:spPr>
        <p:txBody>
          <a:bodyPr/>
          <a:lstStyle>
            <a:lvl1pPr>
              <a:defRPr sz="3400">
                <a:solidFill>
                  <a:srgbClr val="999999"/>
                </a:solidFill>
              </a:defRPr>
            </a:lvl1pPr>
          </a:lstStyle>
          <a:p>
            <a:pPr lvl="0"/>
            <a:r>
              <a:rPr lang="de-DE" dirty="0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187446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1071564"/>
            <a:ext cx="10983913" cy="61912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52613"/>
            <a:ext cx="10983913" cy="46727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336360" y="434133"/>
            <a:ext cx="2088232" cy="10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20" baseline="0">
                <a:solidFill>
                  <a:schemeClr val="tx1"/>
                </a:solidFill>
              </a:defRPr>
            </a:lvl1pPr>
          </a:lstStyle>
          <a:p>
            <a:fld id="{25BFEB73-7DB0-4E1C-AD41-222EA41EE038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36360" y="297071"/>
            <a:ext cx="2088232" cy="12440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20" baseline="0">
                <a:solidFill>
                  <a:schemeClr val="tx1"/>
                </a:solidFill>
              </a:defRPr>
            </a:lvl1pPr>
          </a:lstStyle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96600" y="297072"/>
            <a:ext cx="321625" cy="10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20" baseline="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FEC6ACA-7650-4DEA-B34E-89DC63F8CE64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51" y="181525"/>
            <a:ext cx="1484308" cy="69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58" r:id="rId3"/>
    <p:sldLayoutId id="2147483669" r:id="rId4"/>
    <p:sldLayoutId id="2147483671" r:id="rId5"/>
    <p:sldLayoutId id="2147483672" r:id="rId6"/>
    <p:sldLayoutId id="2147483668" r:id="rId7"/>
    <p:sldLayoutId id="2147483659" r:id="rId8"/>
    <p:sldLayoutId id="2147483673" r:id="rId9"/>
    <p:sldLayoutId id="2147483661" r:id="rId10"/>
    <p:sldLayoutId id="2147483674" r:id="rId11"/>
    <p:sldLayoutId id="2147483675" r:id="rId12"/>
    <p:sldLayoutId id="2147483665" r:id="rId13"/>
    <p:sldLayoutId id="2147483663" r:id="rId14"/>
    <p:sldLayoutId id="2147483664" r:id="rId15"/>
  </p:sldLayoutIdLst>
  <p:hf hdr="0"/>
  <p:txStyles>
    <p:titleStyle>
      <a:lvl1pPr algn="l" defTabSz="447675" rtl="0" eaLnBrk="1" latinLnBrk="0" hangingPunct="1">
        <a:lnSpc>
          <a:spcPct val="10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49263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357188" algn="l" defTabSz="449263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‒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715963" indent="-358775" algn="l" defTabSz="449263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‒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363538" algn="l" defTabSz="449263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‒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6688" indent="-357188" algn="l" defTabSz="449263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‒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29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881" userDrawn="1">
          <p15:clr>
            <a:srgbClr val="F26B43"/>
          </p15:clr>
        </p15:guide>
        <p15:guide id="4" pos="7447" userDrawn="1">
          <p15:clr>
            <a:srgbClr val="F26B43"/>
          </p15:clr>
        </p15:guide>
        <p15:guide id="5" orient="horz" pos="675" userDrawn="1">
          <p15:clr>
            <a:srgbClr val="F26B43"/>
          </p15:clr>
        </p15:guide>
        <p15:guide id="6" orient="horz" pos="11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emf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7CC7FC-9400-45C0-AEE5-559DC7B817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788" y="2132856"/>
            <a:ext cx="9576692" cy="1558082"/>
          </a:xfrm>
        </p:spPr>
        <p:txBody>
          <a:bodyPr/>
          <a:lstStyle/>
          <a:p>
            <a:r>
              <a:rPr lang="de-CH" sz="3600" b="1" dirty="0">
                <a:solidFill>
                  <a:srgbClr val="C00000"/>
                </a:solidFill>
              </a:rPr>
              <a:t>Revision Jagdrecht</a:t>
            </a:r>
            <a:br>
              <a:rPr lang="de-CH" dirty="0"/>
            </a:br>
            <a:r>
              <a:rPr lang="de-CH" dirty="0"/>
              <a:t>Spezialsitzung PK BEJV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59A757E-70E0-440F-BEA8-B72E48DC1E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5553249"/>
            <a:ext cx="10728820" cy="936104"/>
          </a:xfrm>
        </p:spPr>
        <p:txBody>
          <a:bodyPr/>
          <a:lstStyle/>
          <a:p>
            <a:r>
              <a:rPr lang="de-CH" sz="3600" dirty="0">
                <a:solidFill>
                  <a:schemeClr val="tx1"/>
                </a:solidFill>
              </a:rPr>
              <a:t>Jagdinspektorat, 4. November 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ED3FD-0C67-4C9B-8116-779F4B8A0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8248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CE6E34B-FB2D-3FE0-10FC-E8932392ECFC}"/>
              </a:ext>
            </a:extLst>
          </p:cNvPr>
          <p:cNvSpPr txBox="1"/>
          <p:nvPr/>
        </p:nvSpPr>
        <p:spPr>
          <a:xfrm>
            <a:off x="1559496" y="4280680"/>
            <a:ext cx="10339818" cy="218521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800" dirty="0"/>
              <a:t>Ganzheitliche Planung: Anpassung an Verbreitung des Wildes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800" dirty="0"/>
              <a:t>Intervallsystem: </a:t>
            </a:r>
            <a:r>
              <a:rPr lang="de-CH" sz="2800" dirty="0" err="1"/>
              <a:t>Win-Win</a:t>
            </a:r>
            <a:r>
              <a:rPr lang="de-CH" sz="2800" dirty="0"/>
              <a:t> (</a:t>
            </a:r>
            <a:r>
              <a:rPr lang="de-CH" sz="2800" dirty="0" err="1"/>
              <a:t>Jagdruhe</a:t>
            </a:r>
            <a:r>
              <a:rPr lang="de-CH" sz="2800" dirty="0"/>
              <a:t> &amp; Jagdeffizienz)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800" dirty="0"/>
              <a:t>Flexible Anpassung der Jagdzeiten möglich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800" dirty="0"/>
              <a:t>Laute Jagd auf Rothirsch möglich (Art. 7.3 </a:t>
            </a:r>
            <a:r>
              <a:rPr lang="de-CH" sz="2800" dirty="0" err="1"/>
              <a:t>JaDV</a:t>
            </a:r>
            <a:r>
              <a:rPr lang="de-CH" sz="2800" dirty="0"/>
              <a:t>)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D85B27C3-C43B-202D-AA49-BD751929EB6F}"/>
              </a:ext>
            </a:extLst>
          </p:cNvPr>
          <p:cNvSpPr/>
          <p:nvPr/>
        </p:nvSpPr>
        <p:spPr>
          <a:xfrm>
            <a:off x="551384" y="4280680"/>
            <a:ext cx="720080" cy="43088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1594511-08FD-156F-ACCB-6FAA061DB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1347" y="503347"/>
            <a:ext cx="2786065" cy="619126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A1DB5148-9810-03D2-6566-3EE7FD571A2D}"/>
              </a:ext>
            </a:extLst>
          </p:cNvPr>
          <p:cNvSpPr txBox="1">
            <a:spLocks/>
          </p:cNvSpPr>
          <p:nvPr/>
        </p:nvSpPr>
        <p:spPr>
          <a:xfrm>
            <a:off x="2783632" y="503347"/>
            <a:ext cx="10983913" cy="61912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44767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b="1" dirty="0">
                <a:solidFill>
                  <a:srgbClr val="C00000"/>
                </a:solidFill>
              </a:rPr>
              <a:t>Jagdzeiten Art. 10 </a:t>
            </a:r>
            <a:r>
              <a:rPr lang="de-CH" b="1" dirty="0" err="1">
                <a:solidFill>
                  <a:srgbClr val="C00000"/>
                </a:solidFill>
              </a:rPr>
              <a:t>JaV</a:t>
            </a:r>
            <a:endParaRPr lang="de-CH" b="1" dirty="0">
              <a:solidFill>
                <a:srgbClr val="C0000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3570C41-585F-2748-BAF4-5C3E60503737}"/>
              </a:ext>
            </a:extLst>
          </p:cNvPr>
          <p:cNvSpPr txBox="1"/>
          <p:nvPr/>
        </p:nvSpPr>
        <p:spPr>
          <a:xfrm>
            <a:off x="407367" y="3164774"/>
            <a:ext cx="114108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1" dirty="0"/>
              <a:t>Art. 10.2 </a:t>
            </a:r>
            <a:r>
              <a:rPr lang="de-CH" b="1" dirty="0" err="1"/>
              <a:t>JaV</a:t>
            </a:r>
            <a:r>
              <a:rPr lang="de-CH" b="1" dirty="0"/>
              <a:t>: </a:t>
            </a:r>
            <a:r>
              <a:rPr lang="de-CH" dirty="0"/>
              <a:t>Die Wirtschafts-, Energie- und Umweltdirektion kann nach Anhörung der KJW jeweils für eine Jagdsaison und für einzelne oder mehrere Wildarten pro </a:t>
            </a:r>
            <a:r>
              <a:rPr lang="de-CH" dirty="0" err="1"/>
              <a:t>Wildraum</a:t>
            </a:r>
            <a:r>
              <a:rPr lang="de-CH" dirty="0"/>
              <a:t> die Jagd ausnahmsweise verlängern oder verkürzen.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933B3CC-91BA-632F-6C75-0D7BF4587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8" y="1153439"/>
            <a:ext cx="11888045" cy="189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1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1BD98194-601E-0184-28C3-A3D29411D0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573" y="158363"/>
            <a:ext cx="9744043" cy="6943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1353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DF129B-F25A-86FC-E181-B8AFA34FF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2A1961E-C68B-7A1E-52D4-D4A37ECB3B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47" t="3189" b="1937"/>
          <a:stretch/>
        </p:blipFill>
        <p:spPr>
          <a:xfrm>
            <a:off x="316023" y="2259106"/>
            <a:ext cx="11261590" cy="161364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BCFDDA4-2911-F010-BE12-7BA1F3F8B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297071"/>
            <a:ext cx="10983913" cy="619126"/>
          </a:xfrm>
        </p:spPr>
        <p:txBody>
          <a:bodyPr/>
          <a:lstStyle/>
          <a:p>
            <a:r>
              <a:rPr lang="de-CH" dirty="0"/>
              <a:t>Rothirsch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812B6A-BC54-6E23-0438-34C6C97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graphicFrame>
        <p:nvGraphicFramePr>
          <p:cNvPr id="28" name="Tabelle 27">
            <a:extLst>
              <a:ext uri="{FF2B5EF4-FFF2-40B4-BE49-F238E27FC236}">
                <a16:creationId xmlns:a16="http://schemas.microsoft.com/office/drawing/2014/main" id="{19F5373D-CDAF-B994-9AA5-544EA3E6520A}"/>
              </a:ext>
            </a:extLst>
          </p:cNvPr>
          <p:cNvGraphicFramePr>
            <a:graphicFrameLocks noGrp="1"/>
          </p:cNvGraphicFramePr>
          <p:nvPr/>
        </p:nvGraphicFramePr>
        <p:xfrm>
          <a:off x="328549" y="4077072"/>
          <a:ext cx="6703556" cy="2457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43302">
                  <a:extLst>
                    <a:ext uri="{9D8B030D-6E8A-4147-A177-3AD203B41FA5}">
                      <a16:colId xmlns:a16="http://schemas.microsoft.com/office/drawing/2014/main" val="4104695464"/>
                    </a:ext>
                  </a:extLst>
                </a:gridCol>
                <a:gridCol w="3544029">
                  <a:extLst>
                    <a:ext uri="{9D8B030D-6E8A-4147-A177-3AD203B41FA5}">
                      <a16:colId xmlns:a16="http://schemas.microsoft.com/office/drawing/2014/main" val="914980572"/>
                    </a:ext>
                  </a:extLst>
                </a:gridCol>
                <a:gridCol w="2016225">
                  <a:extLst>
                    <a:ext uri="{9D8B030D-6E8A-4147-A177-3AD203B41FA5}">
                      <a16:colId xmlns:a16="http://schemas.microsoft.com/office/drawing/2014/main" val="324270070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Kanton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Jagdtage total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Laute Jagd</a:t>
                      </a:r>
                    </a:p>
                  </a:txBody>
                  <a:tcPr marT="18000" marB="18000"/>
                </a:tc>
                <a:extLst>
                  <a:ext uri="{0D108BD9-81ED-4DB2-BD59-A6C34878D82A}">
                    <a16:rowId xmlns:a16="http://schemas.microsoft.com/office/drawing/2014/main" val="173727146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 neu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54 max.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16 max.</a:t>
                      </a:r>
                    </a:p>
                  </a:txBody>
                  <a:tcPr marT="18000" marB="18000"/>
                </a:tc>
                <a:extLst>
                  <a:ext uri="{0D108BD9-81ED-4DB2-BD59-A6C34878D82A}">
                    <a16:rowId xmlns:a16="http://schemas.microsoft.com/office/drawing/2014/main" val="1286762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 alt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46 max.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/>
                </a:tc>
                <a:extLst>
                  <a:ext uri="{0D108BD9-81ED-4DB2-BD59-A6C34878D82A}">
                    <a16:rowId xmlns:a16="http://schemas.microsoft.com/office/drawing/2014/main" val="33515089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FR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34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22</a:t>
                      </a:r>
                    </a:p>
                  </a:txBody>
                  <a:tcPr marT="18000" marB="18000"/>
                </a:tc>
                <a:extLst>
                  <a:ext uri="{0D108BD9-81ED-4DB2-BD59-A6C34878D82A}">
                    <a16:rowId xmlns:a16="http://schemas.microsoft.com/office/drawing/2014/main" val="40126577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GR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21–26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/>
                </a:tc>
                <a:extLst>
                  <a:ext uri="{0D108BD9-81ED-4DB2-BD59-A6C34878D82A}">
                    <a16:rowId xmlns:a16="http://schemas.microsoft.com/office/drawing/2014/main" val="12012518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JU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/>
                </a:tc>
                <a:extLst>
                  <a:ext uri="{0D108BD9-81ED-4DB2-BD59-A6C34878D82A}">
                    <a16:rowId xmlns:a16="http://schemas.microsoft.com/office/drawing/2014/main" val="5271648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OW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31 max.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/>
                </a:tc>
                <a:extLst>
                  <a:ext uri="{0D108BD9-81ED-4DB2-BD59-A6C34878D82A}">
                    <a16:rowId xmlns:a16="http://schemas.microsoft.com/office/drawing/2014/main" val="41419320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VD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47 Alpen, 17 Jura</a:t>
                      </a:r>
                      <a:br>
                        <a:rPr lang="de-CH" sz="1400" dirty="0"/>
                      </a:br>
                      <a:r>
                        <a:rPr lang="de-CH" sz="1400" dirty="0"/>
                        <a:t>Einzeljagd mit Kontingent (2025: 8 Tiere)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50</a:t>
                      </a:r>
                    </a:p>
                  </a:txBody>
                  <a:tcPr marT="18000" marB="18000"/>
                </a:tc>
                <a:extLst>
                  <a:ext uri="{0D108BD9-81ED-4DB2-BD59-A6C34878D82A}">
                    <a16:rowId xmlns:a16="http://schemas.microsoft.com/office/drawing/2014/main" val="34399493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VS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12–24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/>
                </a:tc>
                <a:extLst>
                  <a:ext uri="{0D108BD9-81ED-4DB2-BD59-A6C34878D82A}">
                    <a16:rowId xmlns:a16="http://schemas.microsoft.com/office/drawing/2014/main" val="4154048820"/>
                  </a:ext>
                </a:extLst>
              </a:tr>
            </a:tbl>
          </a:graphicData>
        </a:graphic>
      </p:graphicFrame>
      <p:sp>
        <p:nvSpPr>
          <p:cNvPr id="14" name="Textfeld 13">
            <a:extLst>
              <a:ext uri="{FF2B5EF4-FFF2-40B4-BE49-F238E27FC236}">
                <a16:creationId xmlns:a16="http://schemas.microsoft.com/office/drawing/2014/main" id="{478DD31B-F148-A1B7-C403-0FD612070478}"/>
              </a:ext>
            </a:extLst>
          </p:cNvPr>
          <p:cNvSpPr txBox="1"/>
          <p:nvPr/>
        </p:nvSpPr>
        <p:spPr>
          <a:xfrm>
            <a:off x="294710" y="2465020"/>
            <a:ext cx="369332" cy="1107996"/>
          </a:xfrm>
          <a:prstGeom prst="rect">
            <a:avLst/>
          </a:prstGeom>
          <a:solidFill>
            <a:schemeClr val="bg1"/>
          </a:solidFill>
        </p:spPr>
        <p:txBody>
          <a:bodyPr vert="vert270" wrap="square" lIns="0" tIns="0" rIns="0" bIns="0" rtlCol="0">
            <a:spAutoFit/>
          </a:bodyPr>
          <a:lstStyle/>
          <a:p>
            <a:pPr algn="ctr"/>
            <a:r>
              <a:rPr lang="de-CH" sz="1200" dirty="0"/>
              <a:t>2025</a:t>
            </a:r>
            <a:br>
              <a:rPr lang="de-CH" sz="1200" dirty="0"/>
            </a:br>
            <a:endParaRPr lang="de-CH" sz="1200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F23A362C-EE78-3F2C-6CFD-C604C3DE1D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6" t="6304" r="687" b="15062"/>
          <a:stretch/>
        </p:blipFill>
        <p:spPr>
          <a:xfrm>
            <a:off x="316023" y="914977"/>
            <a:ext cx="11261590" cy="122437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0B6CB18-D360-62EB-8B96-9E812C32C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0600" y="3642660"/>
            <a:ext cx="1152000" cy="69969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5148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B977E-A36D-154C-27D2-BA1199735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 33">
            <a:extLst>
              <a:ext uri="{FF2B5EF4-FFF2-40B4-BE49-F238E27FC236}">
                <a16:creationId xmlns:a16="http://schemas.microsoft.com/office/drawing/2014/main" id="{6C84E9E7-FFD6-A30C-D1DC-E0597FF4AB8C}"/>
              </a:ext>
            </a:extLst>
          </p:cNvPr>
          <p:cNvSpPr/>
          <p:nvPr/>
        </p:nvSpPr>
        <p:spPr>
          <a:xfrm>
            <a:off x="11263018" y="2781136"/>
            <a:ext cx="108000" cy="18720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49B6645-05CE-58D6-4E86-0C8DAF4F5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297071"/>
            <a:ext cx="10983913" cy="619126"/>
          </a:xfrm>
        </p:spPr>
        <p:txBody>
          <a:bodyPr/>
          <a:lstStyle/>
          <a:p>
            <a:r>
              <a:rPr lang="de-CH" dirty="0"/>
              <a:t>Gämse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7078D2-8D38-CD8C-7834-78AE68D7C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13</a:t>
            </a:fld>
            <a:endParaRPr lang="de-CH" dirty="0"/>
          </a:p>
        </p:txBody>
      </p:sp>
      <p:graphicFrame>
        <p:nvGraphicFramePr>
          <p:cNvPr id="28" name="Tabelle 27">
            <a:extLst>
              <a:ext uri="{FF2B5EF4-FFF2-40B4-BE49-F238E27FC236}">
                <a16:creationId xmlns:a16="http://schemas.microsoft.com/office/drawing/2014/main" id="{B5F653B8-2EE2-F558-E437-E2B76B44E82A}"/>
              </a:ext>
            </a:extLst>
          </p:cNvPr>
          <p:cNvGraphicFramePr>
            <a:graphicFrameLocks noGrp="1"/>
          </p:cNvGraphicFramePr>
          <p:nvPr/>
        </p:nvGraphicFramePr>
        <p:xfrm>
          <a:off x="383620" y="4137088"/>
          <a:ext cx="5040000" cy="22442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80000">
                  <a:extLst>
                    <a:ext uri="{9D8B030D-6E8A-4147-A177-3AD203B41FA5}">
                      <a16:colId xmlns:a16="http://schemas.microsoft.com/office/drawing/2014/main" val="4104695464"/>
                    </a:ext>
                  </a:extLst>
                </a:gridCol>
                <a:gridCol w="1680000">
                  <a:extLst>
                    <a:ext uri="{9D8B030D-6E8A-4147-A177-3AD203B41FA5}">
                      <a16:colId xmlns:a16="http://schemas.microsoft.com/office/drawing/2014/main" val="914980572"/>
                    </a:ext>
                  </a:extLst>
                </a:gridCol>
                <a:gridCol w="1680000">
                  <a:extLst>
                    <a:ext uri="{9D8B030D-6E8A-4147-A177-3AD203B41FA5}">
                      <a16:colId xmlns:a16="http://schemas.microsoft.com/office/drawing/2014/main" val="324270070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lang="de-CH" sz="1400" b="0" dirty="0"/>
                        <a:t>Kanton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Jagdtage total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Laute Jagd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173727146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 neu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18 max.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1286762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 alt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18 max.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33515089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FR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14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40126577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GR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13–17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12012518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JU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13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5271648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OW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21 max.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41419320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VD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6 Alpen, 4 Jura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34399493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VS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12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4154048820"/>
                  </a:ext>
                </a:extLst>
              </a:tr>
            </a:tbl>
          </a:graphicData>
        </a:graphic>
      </p:graphicFrame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6D5A6BC8-7C63-D9E0-7791-B39BC310D625}"/>
              </a:ext>
            </a:extLst>
          </p:cNvPr>
          <p:cNvGrpSpPr/>
          <p:nvPr/>
        </p:nvGrpSpPr>
        <p:grpSpPr>
          <a:xfrm>
            <a:off x="383620" y="2218320"/>
            <a:ext cx="10926000" cy="1714736"/>
            <a:chOff x="383620" y="2218320"/>
            <a:chExt cx="10926000" cy="171473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E539210C-71D4-58CE-6B92-94D1365D95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849" r="602" b="1080"/>
            <a:stretch/>
          </p:blipFill>
          <p:spPr>
            <a:xfrm>
              <a:off x="383620" y="2218320"/>
              <a:ext cx="10926000" cy="1714736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A4E4210E-1143-E208-4013-53C163DC3B4E}"/>
                </a:ext>
              </a:extLst>
            </p:cNvPr>
            <p:cNvSpPr txBox="1"/>
            <p:nvPr/>
          </p:nvSpPr>
          <p:spPr>
            <a:xfrm>
              <a:off x="645711" y="2537028"/>
              <a:ext cx="184666" cy="1107996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lIns="0" tIns="0" rIns="0" bIns="0" rtlCol="0">
              <a:spAutoFit/>
            </a:bodyPr>
            <a:lstStyle/>
            <a:p>
              <a:pPr algn="ctr"/>
              <a:r>
                <a:rPr lang="de-CH" sz="1200" dirty="0"/>
                <a:t>2025</a:t>
              </a:r>
            </a:p>
          </p:txBody>
        </p:sp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5518C5F9-0B97-D3CD-12F6-4D22CDAE07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54" t="7623" r="666" b="9922"/>
          <a:stretch/>
        </p:blipFill>
        <p:spPr>
          <a:xfrm>
            <a:off x="335360" y="981744"/>
            <a:ext cx="10983913" cy="115111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99D074D-FBAD-27AD-4FB1-98F4038BA7A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7144" t="-8607" r="-7144" b="71045"/>
          <a:stretch/>
        </p:blipFill>
        <p:spPr>
          <a:xfrm>
            <a:off x="10920536" y="3551158"/>
            <a:ext cx="115212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8554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83B9B-3759-285D-F945-40E1FC20E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B100486-9C4E-F2A3-E2A5-674691F97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136" y="3653479"/>
            <a:ext cx="4871864" cy="320452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118ADB55-9E6B-2CA1-C0A4-C435734246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95" t="1999" r="1265" b="3141"/>
          <a:stretch/>
        </p:blipFill>
        <p:spPr>
          <a:xfrm>
            <a:off x="307193" y="2521744"/>
            <a:ext cx="11088000" cy="174545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76ABDDA-6A98-4671-33FA-65C5069FC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297071"/>
            <a:ext cx="10983913" cy="619126"/>
          </a:xfrm>
        </p:spPr>
        <p:txBody>
          <a:bodyPr/>
          <a:lstStyle/>
          <a:p>
            <a:r>
              <a:rPr lang="de-CH" dirty="0"/>
              <a:t>Reh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0C2BDA-5EA1-5A3F-1189-16EA853AE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14</a:t>
            </a:fld>
            <a:endParaRPr lang="de-CH" dirty="0"/>
          </a:p>
        </p:txBody>
      </p:sp>
      <p:graphicFrame>
        <p:nvGraphicFramePr>
          <p:cNvPr id="28" name="Tabelle 27">
            <a:extLst>
              <a:ext uri="{FF2B5EF4-FFF2-40B4-BE49-F238E27FC236}">
                <a16:creationId xmlns:a16="http://schemas.microsoft.com/office/drawing/2014/main" id="{D291B88A-A1F7-023E-990D-3A0A3EA28505}"/>
              </a:ext>
            </a:extLst>
          </p:cNvPr>
          <p:cNvGraphicFramePr>
            <a:graphicFrameLocks noGrp="1"/>
          </p:cNvGraphicFramePr>
          <p:nvPr/>
        </p:nvGraphicFramePr>
        <p:xfrm>
          <a:off x="307193" y="4334135"/>
          <a:ext cx="5040000" cy="22442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80000">
                  <a:extLst>
                    <a:ext uri="{9D8B030D-6E8A-4147-A177-3AD203B41FA5}">
                      <a16:colId xmlns:a16="http://schemas.microsoft.com/office/drawing/2014/main" val="4104695464"/>
                    </a:ext>
                  </a:extLst>
                </a:gridCol>
                <a:gridCol w="1680000">
                  <a:extLst>
                    <a:ext uri="{9D8B030D-6E8A-4147-A177-3AD203B41FA5}">
                      <a16:colId xmlns:a16="http://schemas.microsoft.com/office/drawing/2014/main" val="914980572"/>
                    </a:ext>
                  </a:extLst>
                </a:gridCol>
                <a:gridCol w="1680000">
                  <a:extLst>
                    <a:ext uri="{9D8B030D-6E8A-4147-A177-3AD203B41FA5}">
                      <a16:colId xmlns:a16="http://schemas.microsoft.com/office/drawing/2014/main" val="324270070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Kanton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Jagdtage total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Laute Jagd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173727146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 neu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24–30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16-20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547454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BE alt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19–27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19-20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128676267"/>
                  </a:ext>
                </a:extLst>
              </a:tr>
              <a:tr h="2464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FR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16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16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40126577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GR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21–26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12012518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JU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26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26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5271648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OW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18 max.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18 max.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41419320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VD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22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17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34399493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VS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6 Bock, 12 Geiss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6 Bock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4154048820"/>
                  </a:ext>
                </a:extLst>
              </a:tr>
            </a:tbl>
          </a:graphicData>
        </a:graphic>
      </p:graphicFrame>
      <p:sp>
        <p:nvSpPr>
          <p:cNvPr id="18" name="Textfeld 17">
            <a:extLst>
              <a:ext uri="{FF2B5EF4-FFF2-40B4-BE49-F238E27FC236}">
                <a16:creationId xmlns:a16="http://schemas.microsoft.com/office/drawing/2014/main" id="{C1DCF484-1512-8DEB-E313-C8DF876A1D86}"/>
              </a:ext>
            </a:extLst>
          </p:cNvPr>
          <p:cNvSpPr txBox="1"/>
          <p:nvPr/>
        </p:nvSpPr>
        <p:spPr>
          <a:xfrm>
            <a:off x="336616" y="2840474"/>
            <a:ext cx="553998" cy="1107996"/>
          </a:xfrm>
          <a:prstGeom prst="rect">
            <a:avLst/>
          </a:prstGeom>
          <a:solidFill>
            <a:schemeClr val="bg1"/>
          </a:solidFill>
        </p:spPr>
        <p:txBody>
          <a:bodyPr vert="vert270" wrap="square" lIns="0" tIns="0" rIns="0" bIns="0" rtlCol="0">
            <a:spAutoFit/>
          </a:bodyPr>
          <a:lstStyle/>
          <a:p>
            <a:pPr algn="ctr"/>
            <a:r>
              <a:rPr lang="de-CH" sz="1200" dirty="0"/>
              <a:t>2025</a:t>
            </a:r>
          </a:p>
          <a:p>
            <a:pPr algn="ctr"/>
            <a:endParaRPr lang="de-CH" sz="1200" dirty="0"/>
          </a:p>
          <a:p>
            <a:pPr algn="ctr"/>
            <a:endParaRPr lang="de-CH" sz="12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D6EDC4C9-094E-7D4B-DFAE-ADC6C51D0F0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79" t="9814" r="291" b="13247"/>
          <a:stretch/>
        </p:blipFill>
        <p:spPr>
          <a:xfrm>
            <a:off x="307193" y="901334"/>
            <a:ext cx="11088000" cy="1553475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967D4B91-1A62-CBFC-AB12-076F820C43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7144" t="-8607" r="-7144" b="-13468"/>
          <a:stretch/>
        </p:blipFill>
        <p:spPr>
          <a:xfrm>
            <a:off x="10819129" y="138582"/>
            <a:ext cx="115212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2C479A8-7F79-113D-DA4F-6252EC378D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4032" y="4389337"/>
            <a:ext cx="3359226" cy="907899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077675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12336-CD45-1560-567E-BAC2C0307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120FA-4F04-EEE0-BA96-661659218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297071"/>
            <a:ext cx="10983913" cy="619126"/>
          </a:xfrm>
        </p:spPr>
        <p:txBody>
          <a:bodyPr/>
          <a:lstStyle/>
          <a:p>
            <a:r>
              <a:rPr lang="de-CH" dirty="0"/>
              <a:t>Wildschwein</a:t>
            </a:r>
            <a:br>
              <a:rPr lang="de-CH" dirty="0"/>
            </a:b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688569-50EB-ABA9-AE62-502850BB6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15</a:t>
            </a:fld>
            <a:endParaRPr lang="de-CH" dirty="0"/>
          </a:p>
        </p:txBody>
      </p:sp>
      <p:graphicFrame>
        <p:nvGraphicFramePr>
          <p:cNvPr id="28" name="Tabelle 27">
            <a:extLst>
              <a:ext uri="{FF2B5EF4-FFF2-40B4-BE49-F238E27FC236}">
                <a16:creationId xmlns:a16="http://schemas.microsoft.com/office/drawing/2014/main" id="{31968E9A-DC69-F39C-07DC-33F6995D64A1}"/>
              </a:ext>
            </a:extLst>
          </p:cNvPr>
          <p:cNvGraphicFramePr>
            <a:graphicFrameLocks noGrp="1"/>
          </p:cNvGraphicFramePr>
          <p:nvPr/>
        </p:nvGraphicFramePr>
        <p:xfrm>
          <a:off x="272910" y="3859680"/>
          <a:ext cx="6759193" cy="22442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53065">
                  <a:extLst>
                    <a:ext uri="{9D8B030D-6E8A-4147-A177-3AD203B41FA5}">
                      <a16:colId xmlns:a16="http://schemas.microsoft.com/office/drawing/2014/main" val="4104695464"/>
                    </a:ext>
                  </a:extLst>
                </a:gridCol>
                <a:gridCol w="2921953">
                  <a:extLst>
                    <a:ext uri="{9D8B030D-6E8A-4147-A177-3AD203B41FA5}">
                      <a16:colId xmlns:a16="http://schemas.microsoft.com/office/drawing/2014/main" val="914980572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val="324270070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Kanton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Jagdtage total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b="0" dirty="0"/>
                        <a:t>Laute Jagd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173727146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BE neu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111–114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36–38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1286762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 alt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121–124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51–53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33515089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FR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111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93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40126577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GR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21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12012518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JU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76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50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5271648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OW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142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31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41419320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VD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136 (regionale Einschränkungen)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106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34399493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VS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44</a:t>
                      </a:r>
                    </a:p>
                  </a:txBody>
                  <a:tcPr marT="18000" marB="18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400" dirty="0"/>
                        <a:t>8</a:t>
                      </a:r>
                    </a:p>
                  </a:txBody>
                  <a:tcPr marT="18000" marB="18000" anchor="ctr"/>
                </a:tc>
                <a:extLst>
                  <a:ext uri="{0D108BD9-81ED-4DB2-BD59-A6C34878D82A}">
                    <a16:rowId xmlns:a16="http://schemas.microsoft.com/office/drawing/2014/main" val="4154048820"/>
                  </a:ext>
                </a:extLst>
              </a:tr>
            </a:tbl>
          </a:graphicData>
        </a:graphic>
      </p:graphicFrame>
      <p:pic>
        <p:nvPicPr>
          <p:cNvPr id="16" name="Grafik 15">
            <a:extLst>
              <a:ext uri="{FF2B5EF4-FFF2-40B4-BE49-F238E27FC236}">
                <a16:creationId xmlns:a16="http://schemas.microsoft.com/office/drawing/2014/main" id="{C1F2B331-C3C7-23A3-1EDD-44BBFD7961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3" t="619" r="626" b="2770"/>
          <a:stretch/>
        </p:blipFill>
        <p:spPr>
          <a:xfrm>
            <a:off x="272910" y="2040732"/>
            <a:ext cx="11830999" cy="138112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D6766A3-D1F1-2B0D-C360-C2AE9382D4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9" t="8116" r="217" b="10790"/>
          <a:stretch/>
        </p:blipFill>
        <p:spPr>
          <a:xfrm>
            <a:off x="263352" y="1025232"/>
            <a:ext cx="11340000" cy="96360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28A5F4B-E7FF-EDCC-D3F1-757F9E47A567}"/>
              </a:ext>
            </a:extLst>
          </p:cNvPr>
          <p:cNvSpPr txBox="1"/>
          <p:nvPr/>
        </p:nvSpPr>
        <p:spPr>
          <a:xfrm>
            <a:off x="263352" y="2192673"/>
            <a:ext cx="523220" cy="1107996"/>
          </a:xfrm>
          <a:prstGeom prst="rect">
            <a:avLst/>
          </a:prstGeom>
          <a:solidFill>
            <a:schemeClr val="bg1"/>
          </a:solidFill>
        </p:spPr>
        <p:txBody>
          <a:bodyPr vert="vert270" wrap="square" lIns="0" tIns="0" rIns="0" bIns="0" rtlCol="0">
            <a:spAutoFit/>
          </a:bodyPr>
          <a:lstStyle/>
          <a:p>
            <a:pPr algn="ctr"/>
            <a:r>
              <a:rPr lang="de-CH" sz="1200" dirty="0"/>
              <a:t>2025</a:t>
            </a:r>
            <a:br>
              <a:rPr lang="de-CH" sz="1200" dirty="0"/>
            </a:br>
            <a:br>
              <a:rPr lang="de-CH" sz="1000" dirty="0"/>
            </a:br>
            <a:endParaRPr lang="de-CH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AA64C67-E5D9-BB4D-0BB4-63FF283C03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7144" t="-8606" r="-7144" b="47663"/>
          <a:stretch/>
        </p:blipFill>
        <p:spPr>
          <a:xfrm>
            <a:off x="10951781" y="3389319"/>
            <a:ext cx="1152128" cy="4673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5577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B5F7F-B397-AA31-4235-54C79B5E0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D729E1-B52C-3679-3795-008DA7823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16</a:t>
            </a:fld>
            <a:endParaRPr lang="de-CH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C36B2148-A54D-5CC4-7F7A-396C529642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573" y="158363"/>
            <a:ext cx="9744043" cy="6943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4456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3DE95-586E-8896-89F7-83E9C83DA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8FCDB-495E-0904-701F-8BC39D80E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b="1" dirty="0">
                <a:solidFill>
                  <a:srgbClr val="C00000"/>
                </a:solidFill>
              </a:rPr>
              <a:t>Weitere Änderungen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9DA357-7E2F-C50D-B2F7-D1A2AE75F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680" y="1340768"/>
            <a:ext cx="11881320" cy="4672731"/>
          </a:xfrm>
        </p:spPr>
        <p:txBody>
          <a:bodyPr/>
          <a:lstStyle/>
          <a:p>
            <a:pPr marL="342900" indent="-34290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de-CH" sz="2800" b="1" dirty="0"/>
              <a:t>Art. 11 </a:t>
            </a:r>
            <a:r>
              <a:rPr lang="de-CH" sz="2800" b="1" dirty="0" err="1"/>
              <a:t>JaV</a:t>
            </a:r>
            <a:r>
              <a:rPr lang="de-CH" sz="2800" b="1" dirty="0"/>
              <a:t>: </a:t>
            </a:r>
            <a:r>
              <a:rPr lang="de-CH" sz="2800" dirty="0"/>
              <a:t>Schutz laktierender anstatt milchtragender Muttertiere (Hirsch &amp; Gämse)</a:t>
            </a:r>
          </a:p>
          <a:p>
            <a:pPr marL="342900" indent="-34290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de-CH" sz="2800" b="1" dirty="0"/>
              <a:t>Art. 15 </a:t>
            </a:r>
            <a:r>
              <a:rPr lang="de-CH" sz="2800" b="1" dirty="0" err="1"/>
              <a:t>JaV</a:t>
            </a:r>
            <a:r>
              <a:rPr lang="de-CH" sz="2800" b="1" dirty="0"/>
              <a:t>: </a:t>
            </a:r>
            <a:r>
              <a:rPr lang="de-CH" sz="2800" dirty="0"/>
              <a:t>Örtliche Beschränkung: Jagd ist verboten im Umkreis von 100m von ständig bewohnten Gebäuden, soweit sich nicht Wald, </a:t>
            </a:r>
            <a:r>
              <a:rPr lang="de-CH" sz="2800" strike="sngStrike" dirty="0"/>
              <a:t>eine waldähnliche Bestockung oder eine sichtbehindernde Hecke </a:t>
            </a:r>
            <a:r>
              <a:rPr lang="de-CH" sz="2800" dirty="0"/>
              <a:t>zwischen Gebäude und jagdberechtigten Person befindet.</a:t>
            </a:r>
          </a:p>
          <a:p>
            <a:pPr marL="342900" indent="-34290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de-CH" sz="2800" b="1" dirty="0"/>
              <a:t>Art. 7 </a:t>
            </a:r>
            <a:r>
              <a:rPr lang="de-CH" sz="2800" b="1" dirty="0" err="1"/>
              <a:t>JaDV</a:t>
            </a:r>
            <a:r>
              <a:rPr lang="de-CH" sz="2800" b="1" dirty="0"/>
              <a:t>:</a:t>
            </a:r>
            <a:r>
              <a:rPr lang="de-CH" sz="2800" dirty="0"/>
              <a:t> Laute Jagd auf Rothirsch neu erlaubt</a:t>
            </a:r>
          </a:p>
          <a:p>
            <a:pPr marL="342900" indent="-34290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de-CH" sz="2800" b="1" dirty="0"/>
              <a:t>Art. 11 </a:t>
            </a:r>
            <a:r>
              <a:rPr lang="de-CH" sz="2800" b="1" dirty="0" err="1"/>
              <a:t>JaDV</a:t>
            </a:r>
            <a:r>
              <a:rPr lang="de-CH" sz="2800" b="1" dirty="0"/>
              <a:t>: </a:t>
            </a:r>
            <a:r>
              <a:rPr lang="de-CH" sz="2800" dirty="0"/>
              <a:t>Bleihaltige Kugelmunition ab Kal.6mm verboten (ab 2027)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B81EDC-83A1-3356-8DB7-5F5EC5462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4767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9F6AD-ADF7-5B27-E5F5-9EB8277D4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85A868-92F5-9E57-C21C-B38CC705E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b="1" dirty="0">
                <a:solidFill>
                  <a:srgbClr val="C00000"/>
                </a:solidFill>
              </a:rPr>
              <a:t>Weitere Änderungen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11910D-DD5A-51D2-E983-26582D55E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821" y="1049102"/>
            <a:ext cx="11377264" cy="1512168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de-CH" sz="2400" b="1" dirty="0"/>
              <a:t>Art. 21 </a:t>
            </a:r>
            <a:r>
              <a:rPr lang="de-CH" sz="2400" b="1" dirty="0" err="1"/>
              <a:t>JaV</a:t>
            </a:r>
            <a:r>
              <a:rPr lang="de-CH" sz="2400" b="1" dirty="0"/>
              <a:t>: Fahrzeiten</a:t>
            </a:r>
          </a:p>
          <a:p>
            <a:pPr>
              <a:spcAft>
                <a:spcPts val="1800"/>
              </a:spcAft>
            </a:pPr>
            <a:r>
              <a:rPr lang="de-CH" sz="2000" dirty="0"/>
              <a:t>1 Bei Benützung eines privaten Motorfahrzeugs innerhalb der folgenden Zeitperioden darf die Jagd in derselben Zeitperiode nicht mehr aufgenommen werden: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0D70F3-017B-4C6C-BA92-B3D8F40D7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6B2BC81A-4DE2-E8DC-CA41-ED346EF1F8A3}"/>
              </a:ext>
            </a:extLst>
          </p:cNvPr>
          <p:cNvSpPr txBox="1">
            <a:spLocks/>
          </p:cNvSpPr>
          <p:nvPr/>
        </p:nvSpPr>
        <p:spPr>
          <a:xfrm>
            <a:off x="440961" y="5157192"/>
            <a:ext cx="11377264" cy="180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49263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357188" algn="l" defTabSz="449263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Char char="‒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963" indent="-358775" algn="l" defTabSz="449263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Char char="‒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63538" algn="l" defTabSz="449263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Char char="‒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6688" indent="-357188" algn="l" defTabSz="449263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Char char="‒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800"/>
              </a:spcAft>
            </a:pPr>
            <a:r>
              <a:rPr lang="de-CH" sz="2000" dirty="0"/>
              <a:t>2 Ausserhalb des Walds unterliegt die Benützung eines privaten Motorfahrzeugs im September für die Ausübung der Jagd </a:t>
            </a:r>
            <a:r>
              <a:rPr lang="de-CH" sz="2000" strike="sngStrike" dirty="0"/>
              <a:t>mit dem Basispatent und </a:t>
            </a:r>
            <a:r>
              <a:rPr lang="de-CH" sz="2000" dirty="0"/>
              <a:t>dem Patent E keiner Fahrzeitenbeschränkung. </a:t>
            </a:r>
          </a:p>
          <a:p>
            <a:pPr>
              <a:spcAft>
                <a:spcPts val="1800"/>
              </a:spcAft>
            </a:pPr>
            <a:r>
              <a:rPr lang="de-CH" sz="2000" dirty="0"/>
              <a:t>3 Waldstrassen dürfen </a:t>
            </a:r>
            <a:r>
              <a:rPr lang="de-CH" sz="2000" strike="sngStrike" dirty="0"/>
              <a:t>vom 1. September bis 30. November </a:t>
            </a:r>
            <a:r>
              <a:rPr lang="de-CH" sz="2000" dirty="0"/>
              <a:t>für die Ausübung der Jagd </a:t>
            </a:r>
            <a:r>
              <a:rPr lang="de-CH" sz="2000" b="1" dirty="0"/>
              <a:t>mit den Patenten A bis D </a:t>
            </a:r>
            <a:r>
              <a:rPr lang="de-CH" sz="2000" dirty="0"/>
              <a:t>befahren werden.</a:t>
            </a:r>
          </a:p>
          <a:p>
            <a:pPr>
              <a:spcAft>
                <a:spcPts val="1800"/>
              </a:spcAft>
            </a:pPr>
            <a:endParaRPr lang="de-CH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5D11955-00D4-0D34-433B-40AB0052D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2420888"/>
            <a:ext cx="7409955" cy="251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66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dirty="0"/>
              <a:t>Revision Jagdrecht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83432" y="1024198"/>
            <a:ext cx="10983913" cy="4672731"/>
          </a:xfrm>
        </p:spPr>
        <p:txBody>
          <a:bodyPr/>
          <a:lstStyle/>
          <a:p>
            <a:pPr marL="457200" indent="-457200">
              <a:buFontTx/>
              <a:buChar char="-"/>
            </a:pPr>
            <a:endParaRPr lang="de-CH" dirty="0"/>
          </a:p>
          <a:p>
            <a:pPr>
              <a:spcAft>
                <a:spcPts val="1200"/>
              </a:spcAft>
            </a:pPr>
            <a:r>
              <a:rPr lang="de-CH" sz="3200" b="1" dirty="0">
                <a:solidFill>
                  <a:srgbClr val="C00000"/>
                </a:solidFill>
              </a:rPr>
              <a:t>Weiteres Vorgehen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800" dirty="0"/>
              <a:t>12. Sep. – 12. Dez: Konsultation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Jan-Feb: Auswertung Konsultation und Anpassungen, Entscheide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800" dirty="0">
                <a:latin typeface="Arial" panose="020B0604020202020204" pitchFamily="34" charset="0"/>
                <a:cs typeface="Times New Roman" panose="02020603050405020304" pitchFamily="18" charset="0"/>
              </a:rPr>
              <a:t>März: Mitbericht, anschliessend Bereinigung/Übersetzung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800" dirty="0">
                <a:latin typeface="Arial" panose="020B0604020202020204" pitchFamily="34" charset="0"/>
                <a:cs typeface="Times New Roman" panose="02020603050405020304" pitchFamily="18" charset="0"/>
              </a:rPr>
              <a:t>Mai: Genehmigung RR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800" dirty="0">
                <a:solidFill>
                  <a:srgbClr val="FF0000"/>
                </a:solidFill>
              </a:rPr>
              <a:t>Aug. 2026: Inkrafttreten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658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dirty="0"/>
              <a:t>Revision Jagdrecht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55440" y="628745"/>
            <a:ext cx="10983913" cy="4672731"/>
          </a:xfrm>
        </p:spPr>
        <p:txBody>
          <a:bodyPr/>
          <a:lstStyle/>
          <a:p>
            <a:pPr marL="457200" indent="-457200">
              <a:buFontTx/>
              <a:buChar char="-"/>
            </a:pPr>
            <a:endParaRPr lang="de-CH" dirty="0"/>
          </a:p>
          <a:p>
            <a:pPr>
              <a:spcAft>
                <a:spcPts val="1200"/>
              </a:spcAft>
            </a:pPr>
            <a:r>
              <a:rPr lang="de-CH" sz="2800" b="1" dirty="0">
                <a:solidFill>
                  <a:srgbClr val="C00000"/>
                </a:solidFill>
              </a:rPr>
              <a:t>Projektstand (Zeitplan)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000" dirty="0"/>
              <a:t>1.2.2025 Inkraftsetzung Revision JSG und JSV auf Bundesebene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000" dirty="0"/>
              <a:t>März – Juni 2025: verwaltungsinterne Erarbeitung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000" dirty="0"/>
              <a:t>23.6.: Besprechung mit Delegation BEJV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000" dirty="0"/>
              <a:t>30.6.: Sondersitzung KJW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000" dirty="0"/>
              <a:t>Juli-Aug: Ausarbeitung Vorlage und Vortrag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000" dirty="0">
                <a:solidFill>
                  <a:srgbClr val="00B050"/>
                </a:solidFill>
              </a:rPr>
              <a:t>Sept-Dez 2025: Konsultation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Jan-Feb 2026: Auswertung Konsultation und Anpassungen, Entscheide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000" dirty="0">
                <a:latin typeface="Arial" panose="020B0604020202020204" pitchFamily="34" charset="0"/>
                <a:cs typeface="Times New Roman" panose="02020603050405020304" pitchFamily="18" charset="0"/>
              </a:rPr>
              <a:t>März 2026: Mitbericht, anschliessend Bereinigung/Übersetzung</a:t>
            </a:r>
          </a:p>
          <a:p>
            <a:pPr marL="457200" indent="-457200">
              <a:spcAft>
                <a:spcPts val="600"/>
              </a:spcAft>
              <a:buFontTx/>
              <a:buChar char="-"/>
            </a:pPr>
            <a:r>
              <a:rPr lang="de-CH" sz="2000" dirty="0">
                <a:latin typeface="Arial" panose="020B0604020202020204" pitchFamily="34" charset="0"/>
                <a:cs typeface="Times New Roman" panose="02020603050405020304" pitchFamily="18" charset="0"/>
              </a:rPr>
              <a:t>Mai 2026: Genehmigung RR</a:t>
            </a:r>
          </a:p>
          <a:p>
            <a:pPr marL="457200" indent="-457200">
              <a:spcAft>
                <a:spcPts val="600"/>
              </a:spcAft>
              <a:buFontTx/>
              <a:buChar char="-"/>
            </a:pPr>
            <a:r>
              <a:rPr lang="de-CH" sz="2000" dirty="0">
                <a:solidFill>
                  <a:srgbClr val="FF0000"/>
                </a:solidFill>
              </a:rPr>
              <a:t>August 2026: Inkrafttreten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EC08A8C-4602-2742-E267-1D79AB4B2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6881" y="628745"/>
            <a:ext cx="2221846" cy="147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41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5F77F-84CF-D6D0-5871-684B2729C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9B74B2-8D8D-8F12-FCE0-CA706C815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dirty="0" err="1"/>
              <a:t>Gämskontingentierung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B5B0D7-F706-8F77-CBB0-7EC73B92C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258530"/>
            <a:ext cx="7344816" cy="4672731"/>
          </a:xfrm>
        </p:spPr>
        <p:txBody>
          <a:bodyPr/>
          <a:lstStyle/>
          <a:p>
            <a:pPr marL="457200" indent="-457200">
              <a:buFontTx/>
              <a:buChar char="-"/>
            </a:pPr>
            <a:endParaRPr lang="de-CH" dirty="0"/>
          </a:p>
          <a:p>
            <a:pPr>
              <a:spcAft>
                <a:spcPts val="1200"/>
              </a:spcAft>
            </a:pPr>
            <a:r>
              <a:rPr lang="de-CH" sz="3200" b="1" dirty="0">
                <a:solidFill>
                  <a:srgbClr val="C00000"/>
                </a:solidFill>
              </a:rPr>
              <a:t>Zeitplan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800" b="1" dirty="0"/>
              <a:t>Analysen JI im Gange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800" b="1" dirty="0">
                <a:solidFill>
                  <a:srgbClr val="00B050"/>
                </a:solidFill>
              </a:rPr>
              <a:t>26. Januar 2026: Runder Tisch mit BEJV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CH" sz="2800" b="1" dirty="0">
                <a:solidFill>
                  <a:srgbClr val="FF0000"/>
                </a:solidFill>
              </a:rPr>
              <a:t>29. Januar 2026: 							Forum Jagd: Gämse im Fokus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927BC0-B80A-E095-D422-2AEAB33C0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E2243C7-331C-EE82-60EE-4469A68AB2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1004" y="14101"/>
            <a:ext cx="3210996" cy="445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29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518AE-EC5E-664B-5C35-7FF008600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87D6E0-EA53-4D6E-A932-BE4472764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b="1" dirty="0"/>
              <a:t>Programm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D05A29-4230-D977-EF4F-40017933E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5" y="1268760"/>
            <a:ext cx="11377264" cy="4672731"/>
          </a:xfrm>
        </p:spPr>
        <p:txBody>
          <a:bodyPr/>
          <a:lstStyle/>
          <a:p>
            <a:r>
              <a:rPr lang="de-CH" sz="2400" b="1" dirty="0">
                <a:solidFill>
                  <a:srgbClr val="FF0000"/>
                </a:solidFill>
              </a:rPr>
              <a:t>Revision Jagdrecht: </a:t>
            </a:r>
            <a:r>
              <a:rPr lang="de-CH" sz="2400" b="1" dirty="0"/>
              <a:t>Jagdverordnung (</a:t>
            </a:r>
            <a:r>
              <a:rPr lang="de-CH" sz="2400" b="1" dirty="0" err="1"/>
              <a:t>JaV</a:t>
            </a:r>
            <a:r>
              <a:rPr lang="de-CH" sz="2400" b="1" dirty="0"/>
              <a:t>) / Jagddirektionsverordnung (</a:t>
            </a:r>
            <a:r>
              <a:rPr lang="de-CH" sz="2400" b="1" dirty="0" err="1"/>
              <a:t>JaDV</a:t>
            </a:r>
            <a:r>
              <a:rPr lang="de-CH" sz="2400" b="1" dirty="0"/>
              <a:t>) / Wildschadenverordnung (WSV)</a:t>
            </a:r>
          </a:p>
          <a:p>
            <a:endParaRPr lang="de-CH" sz="1200" dirty="0"/>
          </a:p>
          <a:p>
            <a:pPr marL="514350" indent="-514350">
              <a:spcAft>
                <a:spcPts val="1800"/>
              </a:spcAft>
              <a:buAutoNum type="arabicPeriod"/>
            </a:pPr>
            <a:r>
              <a:rPr lang="de-CH" sz="2000" dirty="0"/>
              <a:t>Jagdplanung (Art. 4 </a:t>
            </a:r>
            <a:r>
              <a:rPr lang="de-CH" sz="2000" dirty="0" err="1"/>
              <a:t>JaV</a:t>
            </a:r>
            <a:r>
              <a:rPr lang="de-CH" sz="2000" dirty="0"/>
              <a:t>)</a:t>
            </a:r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de-CH" sz="2000" dirty="0"/>
              <a:t>Anpassungen an Bundesrecht</a:t>
            </a:r>
          </a:p>
          <a:p>
            <a:pPr marL="871538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Selbsthilfe: Angleich an Tierschutzgesetzgebung (Art. 8 </a:t>
            </a:r>
            <a:r>
              <a:rPr lang="de-CH" sz="2000" dirty="0" err="1"/>
              <a:t>JaV</a:t>
            </a:r>
            <a:r>
              <a:rPr lang="de-CH" sz="2000" dirty="0"/>
              <a:t>)</a:t>
            </a:r>
          </a:p>
          <a:p>
            <a:pPr marL="871538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Nachtjagdverbot im Wald &amp; Schusszeiten (Art.14 </a:t>
            </a:r>
            <a:r>
              <a:rPr lang="de-CH" sz="2000" dirty="0" err="1"/>
              <a:t>Jav</a:t>
            </a:r>
            <a:r>
              <a:rPr lang="de-CH" sz="2000" dirty="0"/>
              <a:t> / Art.5 </a:t>
            </a:r>
            <a:r>
              <a:rPr lang="de-CH" sz="2000" dirty="0" err="1"/>
              <a:t>JaDV</a:t>
            </a:r>
            <a:r>
              <a:rPr lang="de-CH" sz="2000" dirty="0"/>
              <a:t>)</a:t>
            </a:r>
          </a:p>
          <a:p>
            <a:pPr marL="871538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Hilfsmittel: Schalldämpfer &amp; Nachtsichtzielgeräte (Art. 19 </a:t>
            </a:r>
            <a:r>
              <a:rPr lang="de-CH" sz="2000" dirty="0" err="1"/>
              <a:t>JaV</a:t>
            </a:r>
            <a:r>
              <a:rPr lang="de-CH" sz="2000" dirty="0"/>
              <a:t>)</a:t>
            </a:r>
          </a:p>
          <a:p>
            <a:pPr marL="871538" lvl="1" indent="-5143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Fachgerechte Nachsuche (Art. 16 </a:t>
            </a:r>
            <a:r>
              <a:rPr lang="de-CH" sz="2000" dirty="0" err="1"/>
              <a:t>JaDV</a:t>
            </a:r>
            <a:r>
              <a:rPr lang="de-CH" sz="2000" dirty="0"/>
              <a:t>)</a:t>
            </a:r>
          </a:p>
          <a:p>
            <a:pPr marL="514350" indent="-514350">
              <a:spcAft>
                <a:spcPts val="1800"/>
              </a:spcAft>
              <a:buAutoNum type="arabicPeriod"/>
            </a:pPr>
            <a:r>
              <a:rPr lang="de-CH" sz="2000" dirty="0"/>
              <a:t>Jagdzeiten (Art. 10 </a:t>
            </a:r>
            <a:r>
              <a:rPr lang="de-CH" sz="2000" dirty="0" err="1"/>
              <a:t>JaV</a:t>
            </a:r>
            <a:r>
              <a:rPr lang="de-CH" sz="2000" dirty="0"/>
              <a:t>)</a:t>
            </a:r>
          </a:p>
          <a:p>
            <a:pPr marL="514350" indent="-514350">
              <a:spcAft>
                <a:spcPts val="1800"/>
              </a:spcAft>
              <a:buAutoNum type="arabicPeriod"/>
            </a:pPr>
            <a:r>
              <a:rPr lang="de-CH" sz="2000" dirty="0"/>
              <a:t>Weitere Änderungen: Laktierend (Art. 11 </a:t>
            </a:r>
            <a:r>
              <a:rPr lang="de-CH" sz="2000" dirty="0" err="1"/>
              <a:t>JaV</a:t>
            </a:r>
            <a:r>
              <a:rPr lang="de-CH" sz="2000" dirty="0"/>
              <a:t>), örtliche Beschränkung (Art. 15 </a:t>
            </a:r>
            <a:r>
              <a:rPr lang="de-CH" sz="2000" dirty="0" err="1"/>
              <a:t>JaV</a:t>
            </a:r>
            <a:r>
              <a:rPr lang="de-CH" sz="2000" dirty="0"/>
              <a:t>), Fahrzeiten (Art. 21 </a:t>
            </a:r>
            <a:r>
              <a:rPr lang="de-CH" sz="2000" dirty="0" err="1"/>
              <a:t>JaV</a:t>
            </a:r>
            <a:r>
              <a:rPr lang="de-CH" sz="2000" dirty="0"/>
              <a:t>), laute Jagd auf Rothirsch (Art. 7 </a:t>
            </a:r>
            <a:r>
              <a:rPr lang="de-CH" sz="2000" dirty="0" err="1"/>
              <a:t>JaDV</a:t>
            </a:r>
            <a:r>
              <a:rPr lang="de-CH" sz="2000" dirty="0"/>
              <a:t>), Bleifreie Munition (Art. 11 </a:t>
            </a:r>
            <a:r>
              <a:rPr lang="de-CH" sz="2000" dirty="0" err="1"/>
              <a:t>JaDV</a:t>
            </a:r>
            <a:r>
              <a:rPr lang="de-CH" sz="2000" dirty="0"/>
              <a:t>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1BE3F6-6A09-E42A-8851-949631E8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26079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F70450-1786-369A-3FC8-EC41D07B3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9576" y="559999"/>
            <a:ext cx="10983913" cy="619126"/>
          </a:xfrm>
        </p:spPr>
        <p:txBody>
          <a:bodyPr/>
          <a:lstStyle/>
          <a:p>
            <a:r>
              <a:rPr lang="de-CH" b="1" dirty="0"/>
              <a:t>Jagdplanung Art. 4 </a:t>
            </a:r>
            <a:r>
              <a:rPr lang="de-CH" b="1" dirty="0" err="1"/>
              <a:t>JaV</a:t>
            </a:r>
            <a:endParaRPr lang="de-CH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4596D7-9795-8E00-CFB9-1CA7487B4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8EF3F-82B3-4CB2-B551-A5FCEA334651}" type="datetime4">
              <a:rPr lang="de-CH" smtClean="0"/>
              <a:t>4. November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6C52F9-D7F1-CDC3-57C1-4E88EBFC6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Klassifizierung: intern / vertraulich / geheim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8625D5-2CBF-29C6-B807-7F33AC299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B74F063-1446-8CB4-C3E6-92CD5EDA48CC}"/>
              </a:ext>
            </a:extLst>
          </p:cNvPr>
          <p:cNvSpPr txBox="1"/>
          <p:nvPr/>
        </p:nvSpPr>
        <p:spPr>
          <a:xfrm>
            <a:off x="838200" y="1816118"/>
            <a:ext cx="1044237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1 Das Jagdinspektorat führt anhand der Grundlagen nach Artikel 3 Absatz 1 in Absprache mit den betroffenen Amtsstellen jährlich für jeden </a:t>
            </a:r>
            <a:r>
              <a:rPr lang="de-CH" dirty="0" err="1"/>
              <a:t>Wildraum</a:t>
            </a:r>
            <a:r>
              <a:rPr lang="de-CH" dirty="0"/>
              <a:t> die Jagdplanung durch.</a:t>
            </a:r>
          </a:p>
          <a:p>
            <a:endParaRPr lang="de-CH" dirty="0"/>
          </a:p>
          <a:p>
            <a:r>
              <a:rPr lang="de-CH" dirty="0"/>
              <a:t>2 Gestützt auf die Ziele und Massnahmen der Jagdplanung und nach Anhörung der Kommission für Jagd und Wildtierschutz (KJW) legt die Wirtschafts-, Energie- und Umweltdirektion die jährlichen Jagdkontingente fest. Sie kann aus wichtigen Gründen die Jagd ganz oder teilweise verbieten.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28A6C4A5-0F0E-70EB-30F2-FD4EDE12F6AE}"/>
              </a:ext>
            </a:extLst>
          </p:cNvPr>
          <p:cNvSpPr/>
          <p:nvPr/>
        </p:nvSpPr>
        <p:spPr>
          <a:xfrm>
            <a:off x="983432" y="4089492"/>
            <a:ext cx="720080" cy="43088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64DC58F-1E49-64DB-FAE7-DCA301B87AAD}"/>
              </a:ext>
            </a:extLst>
          </p:cNvPr>
          <p:cNvSpPr txBox="1"/>
          <p:nvPr/>
        </p:nvSpPr>
        <p:spPr>
          <a:xfrm>
            <a:off x="2111769" y="4101542"/>
            <a:ext cx="9168807" cy="21390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sz="2800" dirty="0">
                <a:solidFill>
                  <a:srgbClr val="C00000"/>
                </a:solidFill>
              </a:rPr>
              <a:t>Zukünftige Bedeutung der Wildraumkommissionen: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400" dirty="0"/>
              <a:t>Dialog zwischen den verschiedenen Interessengruppen fördern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400" dirty="0"/>
              <a:t>Regionale Anliegen zur Jagdplanung abholen.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400" dirty="0"/>
              <a:t>Massnahmen gemäss Wald-Wild-Lebensraum-Strategie pro </a:t>
            </a:r>
            <a:r>
              <a:rPr lang="de-CH" sz="2400" dirty="0" err="1"/>
              <a:t>Wildraum</a:t>
            </a:r>
            <a:r>
              <a:rPr lang="de-CH" sz="2400" dirty="0"/>
              <a:t> konkretisieren und die Umsetzung koordiniert.</a:t>
            </a:r>
          </a:p>
        </p:txBody>
      </p:sp>
    </p:spTree>
    <p:extLst>
      <p:ext uri="{BB962C8B-B14F-4D97-AF65-F5344CB8AC3E}">
        <p14:creationId xmlns:p14="http://schemas.microsoft.com/office/powerpoint/2010/main" val="4126260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C0F3EA-69AC-95D2-99D2-3FDD2C9A3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BF80F-3B6B-8F2C-E29B-25D08E6E8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b="1" dirty="0">
                <a:solidFill>
                  <a:srgbClr val="C00000"/>
                </a:solidFill>
              </a:rPr>
              <a:t>Anpassungen an Bundesrecht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CBCEDF-631E-C3C2-1001-D710609E8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5" y="1268760"/>
            <a:ext cx="11377264" cy="4672731"/>
          </a:xfrm>
        </p:spPr>
        <p:txBody>
          <a:bodyPr/>
          <a:lstStyle/>
          <a:p>
            <a:pPr marL="871538" lvl="1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/>
              <a:t>Selbsthilfe: Angleich an Tierschutzgesetzgebung (Art. 8 </a:t>
            </a:r>
            <a:r>
              <a:rPr lang="de-CH" sz="2400" b="1" dirty="0" err="1"/>
              <a:t>JaV</a:t>
            </a:r>
            <a:r>
              <a:rPr lang="de-CH" sz="2400" b="1" dirty="0"/>
              <a:t>):</a:t>
            </a:r>
          </a:p>
          <a:p>
            <a:pPr marL="1230313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Neu: Fachgerechte Tötung gemäss TSchG notwendig</a:t>
            </a:r>
          </a:p>
          <a:p>
            <a:pPr lvl="2" indent="0">
              <a:spcAft>
                <a:spcPts val="600"/>
              </a:spcAft>
              <a:buNone/>
            </a:pPr>
            <a:endParaRPr lang="de-CH" sz="2000" dirty="0"/>
          </a:p>
          <a:p>
            <a:pPr marL="871538" lvl="1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/>
              <a:t>Hilfsmittel: Schalldämpfer &amp; Nachtsichtzielgeräte (Art. 19 </a:t>
            </a:r>
            <a:r>
              <a:rPr lang="de-CH" sz="2400" b="1" dirty="0" err="1"/>
              <a:t>JaV</a:t>
            </a:r>
            <a:r>
              <a:rPr lang="de-CH" sz="2400" b="1" dirty="0"/>
              <a:t>):</a:t>
            </a:r>
          </a:p>
          <a:p>
            <a:pPr marL="1230313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Schalldämpfer neu erlaubt, Ausnahme Faustfeuerwaffen</a:t>
            </a:r>
          </a:p>
          <a:p>
            <a:pPr marL="1230313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Verwenden &amp; Mitführen Nachtsichtzielgeräte verboten</a:t>
            </a:r>
          </a:p>
          <a:p>
            <a:pPr lvl="2" indent="0">
              <a:spcAft>
                <a:spcPts val="600"/>
              </a:spcAft>
              <a:buNone/>
            </a:pPr>
            <a:endParaRPr lang="de-CH" sz="2000" dirty="0"/>
          </a:p>
          <a:p>
            <a:pPr marL="871538" lvl="1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/>
              <a:t>Fachgerechte Nachsuche (Art. 16 </a:t>
            </a:r>
            <a:r>
              <a:rPr lang="de-CH" sz="2400" b="1" dirty="0" err="1"/>
              <a:t>JaDV</a:t>
            </a:r>
            <a:r>
              <a:rPr lang="de-CH" sz="2400" b="1" dirty="0"/>
              <a:t>):</a:t>
            </a:r>
          </a:p>
          <a:p>
            <a:pPr marL="1230313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Geprüfter Hund auch für Haarraubwild</a:t>
            </a:r>
          </a:p>
          <a:p>
            <a:pPr marL="1230313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Jährlicher Nachweis Eignung</a:t>
            </a:r>
          </a:p>
          <a:p>
            <a:pPr marL="1230313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Alle Details in einer Richtlinie zu definieren (FF JI, Mitwirkung BEJV)</a:t>
            </a:r>
          </a:p>
          <a:p>
            <a:pPr marL="1230313" lvl="2" indent="-5143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Unverzügliche Meldung an </a:t>
            </a:r>
            <a:r>
              <a:rPr lang="de-CH" sz="2000" dirty="0" err="1"/>
              <a:t>Wildhut</a:t>
            </a:r>
            <a:r>
              <a:rPr lang="de-CH" sz="2000" dirty="0"/>
              <a:t> von erfolglosen oder am selben Tag nicht durchführbaren Nachsuchen</a:t>
            </a:r>
          </a:p>
          <a:p>
            <a:pPr marL="1230313" lvl="2" indent="-5143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de-CH" sz="20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738738-38B5-10DC-43F6-DD3B42CE7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8348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806A5-5028-2EDF-B866-DD1311F39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215E2B-D676-5039-42F4-8F9C9290B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b="1" dirty="0">
                <a:solidFill>
                  <a:srgbClr val="C00000"/>
                </a:solidFill>
              </a:rPr>
              <a:t>Anpassungen an Bundesrecht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20BEB4-95B1-18E8-8DAB-EAB96D250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5" y="1268760"/>
            <a:ext cx="11377264" cy="4672731"/>
          </a:xfrm>
        </p:spPr>
        <p:txBody>
          <a:bodyPr/>
          <a:lstStyle/>
          <a:p>
            <a:pPr marL="871538" lvl="1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/>
              <a:t>Nachtjagdverbot im Wald &amp; Schusszeiten (Art.14 </a:t>
            </a:r>
            <a:r>
              <a:rPr lang="de-CH" sz="2400" b="1" dirty="0" err="1"/>
              <a:t>Jav</a:t>
            </a:r>
            <a:r>
              <a:rPr lang="de-CH" sz="2400" b="1" dirty="0"/>
              <a:t> / Art.5 </a:t>
            </a:r>
            <a:r>
              <a:rPr lang="de-CH" sz="2400" b="1" dirty="0" err="1"/>
              <a:t>JaDV</a:t>
            </a:r>
            <a:r>
              <a:rPr lang="de-CH" sz="2400" b="1" dirty="0"/>
              <a:t>):</a:t>
            </a:r>
          </a:p>
          <a:p>
            <a:pPr marL="1230313" lvl="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>
                <a:solidFill>
                  <a:srgbClr val="C00000"/>
                </a:solidFill>
              </a:rPr>
              <a:t>Grundlage: </a:t>
            </a:r>
          </a:p>
          <a:p>
            <a:pPr marL="1593850" lvl="3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JSV: Nachtjagdverbot Wildsau im Wald</a:t>
            </a:r>
          </a:p>
          <a:p>
            <a:pPr marL="1593850" lvl="3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Anliegen Jägerschaft: Vereinfachung Schusszeiten am Abend und weniger Fahrerei</a:t>
            </a:r>
          </a:p>
          <a:p>
            <a:pPr marL="1593850" lvl="3" indent="-5143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Lebensraum Rothirsch &amp; Wildschwein immer mehr überlappend</a:t>
            </a:r>
          </a:p>
          <a:p>
            <a:pPr marL="1230313" lvl="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>
                <a:solidFill>
                  <a:srgbClr val="C00000"/>
                </a:solidFill>
              </a:rPr>
              <a:t>Ausweitung Nachtansitz ausserhalb Wald:</a:t>
            </a:r>
          </a:p>
          <a:p>
            <a:pPr marL="1593850" lvl="3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Neu ab 1h nach S↓ bis 1h vor S↑</a:t>
            </a:r>
          </a:p>
          <a:p>
            <a:pPr marL="1593850" lvl="3" indent="-5143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Neu 8 d vor und 6 d nach Vollmond</a:t>
            </a:r>
          </a:p>
          <a:p>
            <a:pPr marL="1230313" lvl="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>
                <a:solidFill>
                  <a:srgbClr val="C00000"/>
                </a:solidFill>
              </a:rPr>
              <a:t>Streichung Art 14.2:</a:t>
            </a:r>
          </a:p>
          <a:p>
            <a:pPr marL="1593850" lvl="3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Schussabgabe nicht mehr generell ab 15.11. jeden Abend 5-21Uhr</a:t>
            </a:r>
          </a:p>
          <a:p>
            <a:pPr marL="1593850" lvl="3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Angleich an Regelung Sonderjagd Rothirsch</a:t>
            </a:r>
          </a:p>
          <a:p>
            <a:pPr marL="1593850" lvl="3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Weniger Fahrerei am Abend</a:t>
            </a:r>
          </a:p>
          <a:p>
            <a:pPr lvl="3" indent="0">
              <a:spcAft>
                <a:spcPts val="600"/>
              </a:spcAft>
              <a:buNone/>
            </a:pPr>
            <a:endParaRPr lang="de-CH" sz="2400" dirty="0"/>
          </a:p>
          <a:p>
            <a:pPr marL="1230313" lvl="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CH" sz="24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205D35-0655-DCE6-8B9D-243660D4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04570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88A98-6FEB-2099-825B-8DD4B57E6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9EFA6D-D21F-CA47-AB39-9A9C35672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b="1" dirty="0">
                <a:solidFill>
                  <a:srgbClr val="C00000"/>
                </a:solidFill>
              </a:rPr>
              <a:t>Anpassungen an Bundesrecht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036808-0255-52FE-F502-0B134610E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268760"/>
            <a:ext cx="11449273" cy="4672731"/>
          </a:xfrm>
        </p:spPr>
        <p:txBody>
          <a:bodyPr/>
          <a:lstStyle/>
          <a:p>
            <a:pPr marL="871538" lvl="1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/>
              <a:t>Nachtjagdverbot im Wald &amp; Schusszeiten (Art.14 </a:t>
            </a:r>
            <a:r>
              <a:rPr lang="de-CH" sz="2400" b="1" dirty="0" err="1"/>
              <a:t>Jav</a:t>
            </a:r>
            <a:r>
              <a:rPr lang="de-CH" sz="2400" b="1" dirty="0"/>
              <a:t> / Art.5 </a:t>
            </a:r>
            <a:r>
              <a:rPr lang="de-CH" sz="2400" b="1" dirty="0" err="1"/>
              <a:t>JaDV</a:t>
            </a:r>
            <a:r>
              <a:rPr lang="de-CH" sz="2400" b="1" dirty="0"/>
              <a:t>):</a:t>
            </a:r>
          </a:p>
          <a:p>
            <a:pPr marL="1230313" lvl="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>
                <a:solidFill>
                  <a:srgbClr val="C00000"/>
                </a:solidFill>
              </a:rPr>
              <a:t>Analysen: </a:t>
            </a:r>
          </a:p>
          <a:p>
            <a:pPr lvl="3" indent="0">
              <a:spcAft>
                <a:spcPts val="600"/>
              </a:spcAft>
              <a:buNone/>
            </a:pPr>
            <a:endParaRPr lang="de-CH" sz="2400" dirty="0"/>
          </a:p>
          <a:p>
            <a:pPr marL="1230313" lvl="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CH" sz="24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EEF71D-F06E-7BC6-4F5F-7F96630D6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02D79421-A6CD-7316-3ED1-FCE6B0583D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300701"/>
              </p:ext>
            </p:extLst>
          </p:nvPr>
        </p:nvGraphicFramePr>
        <p:xfrm>
          <a:off x="263351" y="4154441"/>
          <a:ext cx="2808313" cy="554990"/>
        </p:xfrm>
        <a:graphic>
          <a:graphicData uri="http://schemas.openxmlformats.org/drawingml/2006/table">
            <a:tbl>
              <a:tblPr/>
              <a:tblGrid>
                <a:gridCol w="2808313">
                  <a:extLst>
                    <a:ext uri="{9D8B030D-6E8A-4147-A177-3AD203B41FA5}">
                      <a16:colId xmlns:a16="http://schemas.microsoft.com/office/drawing/2014/main" val="610073"/>
                    </a:ext>
                  </a:extLst>
                </a:gridCol>
              </a:tblGrid>
              <a:tr h="282775"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Wildschweinabschüsse 2.Stunde nach S↓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431880"/>
                  </a:ext>
                </a:extLst>
              </a:tr>
            </a:tbl>
          </a:graphicData>
        </a:graphic>
      </p:graphicFrame>
      <p:pic>
        <p:nvPicPr>
          <p:cNvPr id="7" name="Grafik 6">
            <a:extLst>
              <a:ext uri="{FF2B5EF4-FFF2-40B4-BE49-F238E27FC236}">
                <a16:creationId xmlns:a16="http://schemas.microsoft.com/office/drawing/2014/main" id="{F8A5D0FA-A070-CC33-BE31-B6F0119F3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248" y="2383098"/>
            <a:ext cx="7541085" cy="4410725"/>
          </a:xfrm>
          <a:prstGeom prst="rect">
            <a:avLst/>
          </a:prstGeom>
        </p:spPr>
      </p:pic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462D72A0-8D19-62C2-D520-F5E404F376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270839"/>
              </p:ext>
            </p:extLst>
          </p:nvPr>
        </p:nvGraphicFramePr>
        <p:xfrm>
          <a:off x="231775" y="4754728"/>
          <a:ext cx="3960439" cy="1944217"/>
        </p:xfrm>
        <a:graphic>
          <a:graphicData uri="http://schemas.openxmlformats.org/drawingml/2006/table">
            <a:tbl>
              <a:tblPr firstRow="1" firstCol="1" bandRow="1"/>
              <a:tblGrid>
                <a:gridCol w="1237512">
                  <a:extLst>
                    <a:ext uri="{9D8B030D-6E8A-4147-A177-3AD203B41FA5}">
                      <a16:colId xmlns:a16="http://schemas.microsoft.com/office/drawing/2014/main" val="1667997764"/>
                    </a:ext>
                  </a:extLst>
                </a:gridCol>
                <a:gridCol w="751152">
                  <a:extLst>
                    <a:ext uri="{9D8B030D-6E8A-4147-A177-3AD203B41FA5}">
                      <a16:colId xmlns:a16="http://schemas.microsoft.com/office/drawing/2014/main" val="2170882347"/>
                    </a:ext>
                  </a:extLst>
                </a:gridCol>
                <a:gridCol w="845046">
                  <a:extLst>
                    <a:ext uri="{9D8B030D-6E8A-4147-A177-3AD203B41FA5}">
                      <a16:colId xmlns:a16="http://schemas.microsoft.com/office/drawing/2014/main" val="2081381074"/>
                    </a:ext>
                  </a:extLst>
                </a:gridCol>
                <a:gridCol w="1126729">
                  <a:extLst>
                    <a:ext uri="{9D8B030D-6E8A-4147-A177-3AD203B41FA5}">
                      <a16:colId xmlns:a16="http://schemas.microsoft.com/office/drawing/2014/main" val="3514166823"/>
                    </a:ext>
                  </a:extLst>
                </a:gridCol>
              </a:tblGrid>
              <a:tr h="407863"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Jagdjahr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Sep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Okt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Sep &amp; Okt</a:t>
                      </a:r>
                      <a:endParaRPr lang="de-CH" sz="1600" b="1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227894"/>
                  </a:ext>
                </a:extLst>
              </a:tr>
              <a:tr h="256059"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2019/20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de-CH" sz="1600" kern="100" spc="1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de-CH" sz="1600" b="1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668031"/>
                  </a:ext>
                </a:extLst>
              </a:tr>
              <a:tr h="256059"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2020/21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de-CH" sz="1600" kern="100" spc="1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de-CH" sz="1600" b="1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12822"/>
                  </a:ext>
                </a:extLst>
              </a:tr>
              <a:tr h="256059"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2021/22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de-CH" sz="1600" kern="100" spc="1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de-CH" sz="1600" b="1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737120"/>
                  </a:ext>
                </a:extLst>
              </a:tr>
              <a:tr h="256059"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2022/23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de-CH" sz="1600" kern="100" spc="1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de-CH" sz="1600" kern="100" spc="1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de-CH" sz="1600" b="1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664031"/>
                  </a:ext>
                </a:extLst>
              </a:tr>
              <a:tr h="256059"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2023/24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de-CH" sz="1600" kern="100" spc="1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de-CH" sz="1600" kern="100" spc="1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de-CH" sz="1600" b="1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550561"/>
                  </a:ext>
                </a:extLst>
              </a:tr>
              <a:tr h="256059"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2024/25</a:t>
                      </a:r>
                      <a:endParaRPr lang="de-CH" sz="1600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de-CH" sz="1600" kern="100" spc="1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de-CH" sz="1600" kern="100" spc="1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ctr">
                        <a:lnSpc>
                          <a:spcPts val="1350"/>
                        </a:lnSpc>
                        <a:buNone/>
                      </a:pPr>
                      <a:r>
                        <a:rPr lang="de-CH" sz="16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de-CH" sz="1600" b="1" kern="100" spc="1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Syst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292272"/>
                  </a:ext>
                </a:extLst>
              </a:tr>
            </a:tbl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FDBE2ECF-1FE9-6CD2-7EC1-8F68F30099B0}"/>
              </a:ext>
            </a:extLst>
          </p:cNvPr>
          <p:cNvSpPr txBox="1"/>
          <p:nvPr/>
        </p:nvSpPr>
        <p:spPr>
          <a:xfrm>
            <a:off x="270945" y="3235042"/>
            <a:ext cx="337973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b="1" dirty="0">
                <a:solidFill>
                  <a:srgbClr val="C00000"/>
                </a:solidFill>
              </a:rPr>
              <a:t>Art. 14.2a: </a:t>
            </a:r>
            <a:r>
              <a:rPr lang="de-CH" dirty="0"/>
              <a:t>Kürzung auf Aug, Ausweitung alle Arten</a:t>
            </a:r>
          </a:p>
        </p:txBody>
      </p:sp>
    </p:spTree>
    <p:extLst>
      <p:ext uri="{BB962C8B-B14F-4D97-AF65-F5344CB8AC3E}">
        <p14:creationId xmlns:p14="http://schemas.microsoft.com/office/powerpoint/2010/main" val="121656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7766B-2C47-5B95-090B-AC1E98704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588890-700F-4C38-5F3A-ED110F031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351072"/>
            <a:ext cx="10983913" cy="619126"/>
          </a:xfrm>
        </p:spPr>
        <p:txBody>
          <a:bodyPr/>
          <a:lstStyle/>
          <a:p>
            <a:r>
              <a:rPr lang="de-CH" b="1" dirty="0">
                <a:solidFill>
                  <a:srgbClr val="C00000"/>
                </a:solidFill>
              </a:rPr>
              <a:t>Anpassungen an Bundesrecht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E8F9E8-CFA3-68A4-7718-91BB04CC5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5" y="1268760"/>
            <a:ext cx="11377264" cy="4672731"/>
          </a:xfrm>
        </p:spPr>
        <p:txBody>
          <a:bodyPr/>
          <a:lstStyle/>
          <a:p>
            <a:pPr marL="871538" lvl="1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/>
              <a:t>Nachtjagdverbot im Wald &amp; Schusszeiten (Art.14 </a:t>
            </a:r>
            <a:r>
              <a:rPr lang="de-CH" sz="2400" b="1" dirty="0" err="1"/>
              <a:t>Jav</a:t>
            </a:r>
            <a:r>
              <a:rPr lang="de-CH" sz="2400" b="1" dirty="0"/>
              <a:t> / Art.5 </a:t>
            </a:r>
            <a:r>
              <a:rPr lang="de-CH" sz="2400" b="1" dirty="0" err="1"/>
              <a:t>JaDV</a:t>
            </a:r>
            <a:r>
              <a:rPr lang="de-CH" sz="2400" b="1" dirty="0"/>
              <a:t>):</a:t>
            </a:r>
          </a:p>
          <a:p>
            <a:pPr marL="1230313" lvl="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400" b="1" dirty="0">
                <a:solidFill>
                  <a:srgbClr val="C00000"/>
                </a:solidFill>
              </a:rPr>
              <a:t>Analysen: </a:t>
            </a:r>
          </a:p>
          <a:p>
            <a:pPr lvl="3" indent="0">
              <a:spcAft>
                <a:spcPts val="600"/>
              </a:spcAft>
              <a:buNone/>
            </a:pPr>
            <a:endParaRPr lang="de-CH" sz="2400" dirty="0"/>
          </a:p>
          <a:p>
            <a:pPr marL="1230313" lvl="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CH" sz="24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5FE705-EA15-4CF1-D24B-967C22E0C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94175F8-4FCB-1316-AC47-B1D547C54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82" y="0"/>
            <a:ext cx="5578652" cy="6858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A9450BF-5717-90A0-97A2-7B8A922BA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476" y="0"/>
            <a:ext cx="51286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70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Kanton Bern">
      <a:dk1>
        <a:sysClr val="windowText" lastClr="000000"/>
      </a:dk1>
      <a:lt1>
        <a:sysClr val="window" lastClr="FFFFFF"/>
      </a:lt1>
      <a:dk2>
        <a:srgbClr val="63737B"/>
      </a:dk2>
      <a:lt2>
        <a:srgbClr val="B1B9BD"/>
      </a:lt2>
      <a:accent1>
        <a:srgbClr val="3C505A"/>
      </a:accent1>
      <a:accent2>
        <a:srgbClr val="96D7F0"/>
      </a:accent2>
      <a:accent3>
        <a:srgbClr val="A0C7A0"/>
      </a:accent3>
      <a:accent4>
        <a:srgbClr val="E1D2C6"/>
      </a:accent4>
      <a:accent5>
        <a:srgbClr val="644B41"/>
      </a:accent5>
      <a:accent6>
        <a:srgbClr val="FF00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 BE.potx" id="{5D63DB8A-61DC-4347-95C2-954EDE98153D}" vid="{8E2C8323-E180-4588-992C-6124B4818E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 BE</Template>
  <TotalTime>0</TotalTime>
  <Words>1093</Words>
  <Application>Microsoft Office PowerPoint</Application>
  <PresentationFormat>Breitbild</PresentationFormat>
  <Paragraphs>264</Paragraphs>
  <Slides>19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</vt:lpstr>
      <vt:lpstr>Calibri</vt:lpstr>
      <vt:lpstr>System</vt:lpstr>
      <vt:lpstr>Times New Roman</vt:lpstr>
      <vt:lpstr>Wingdings</vt:lpstr>
      <vt:lpstr>Benutzerdefiniertes Design</vt:lpstr>
      <vt:lpstr>Revision Jagdrecht Spezialsitzung PK BEJV</vt:lpstr>
      <vt:lpstr>Revision Jagdrecht</vt:lpstr>
      <vt:lpstr>Gämskontingentierung</vt:lpstr>
      <vt:lpstr>Programm</vt:lpstr>
      <vt:lpstr>Jagdplanung Art. 4 JaV</vt:lpstr>
      <vt:lpstr>Anpassungen an Bundesrecht</vt:lpstr>
      <vt:lpstr>Anpassungen an Bundesrecht</vt:lpstr>
      <vt:lpstr>Anpassungen an Bundesrecht</vt:lpstr>
      <vt:lpstr>Anpassungen an Bundesrecht</vt:lpstr>
      <vt:lpstr>PowerPoint-Präsentation</vt:lpstr>
      <vt:lpstr>PowerPoint-Präsentation</vt:lpstr>
      <vt:lpstr>Rothirsch</vt:lpstr>
      <vt:lpstr>Gämse</vt:lpstr>
      <vt:lpstr>Reh</vt:lpstr>
      <vt:lpstr>Wildschwein </vt:lpstr>
      <vt:lpstr>PowerPoint-Präsentation</vt:lpstr>
      <vt:lpstr>Weitere Änderungen</vt:lpstr>
      <vt:lpstr>Weitere Änderungen</vt:lpstr>
      <vt:lpstr>Revision Jagdrecht</vt:lpstr>
    </vt:vector>
  </TitlesOfParts>
  <Company>Kanton Bern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(maximal 2 Zeilen)</dc:title>
  <dc:creator>Blatter Niklaus, WEU-LANAT-JI</dc:creator>
  <cp:lastModifiedBy>Daniela</cp:lastModifiedBy>
  <cp:revision>257</cp:revision>
  <cp:lastPrinted>2025-06-02T08:27:46Z</cp:lastPrinted>
  <dcterms:created xsi:type="dcterms:W3CDTF">2021-03-22T15:59:10Z</dcterms:created>
  <dcterms:modified xsi:type="dcterms:W3CDTF">2025-11-04T04:50:25Z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4fdd986-87d9-48c6-acda-407b1ab5fef0_Enabled">
    <vt:lpwstr>true</vt:lpwstr>
  </property>
  <property fmtid="{D5CDD505-2E9C-101B-9397-08002B2CF9AE}" pid="3" name="MSIP_Label_74fdd986-87d9-48c6-acda-407b1ab5fef0_SetDate">
    <vt:lpwstr>2025-04-27T17:21:08Z</vt:lpwstr>
  </property>
  <property fmtid="{D5CDD505-2E9C-101B-9397-08002B2CF9AE}" pid="4" name="MSIP_Label_74fdd986-87d9-48c6-acda-407b1ab5fef0_Method">
    <vt:lpwstr>Standard</vt:lpwstr>
  </property>
  <property fmtid="{D5CDD505-2E9C-101B-9397-08002B2CF9AE}" pid="5" name="MSIP_Label_74fdd986-87d9-48c6-acda-407b1ab5fef0_Name">
    <vt:lpwstr>NICHT KLASSIFIZIERT</vt:lpwstr>
  </property>
  <property fmtid="{D5CDD505-2E9C-101B-9397-08002B2CF9AE}" pid="6" name="MSIP_Label_74fdd986-87d9-48c6-acda-407b1ab5fef0_SiteId">
    <vt:lpwstr>cb96f99a-a111-42d7-9f65-e111197ba4bb</vt:lpwstr>
  </property>
  <property fmtid="{D5CDD505-2E9C-101B-9397-08002B2CF9AE}" pid="7" name="MSIP_Label_74fdd986-87d9-48c6-acda-407b1ab5fef0_ActionId">
    <vt:lpwstr>18dc6cc3-dde7-42d0-9218-cc55102341d0</vt:lpwstr>
  </property>
  <property fmtid="{D5CDD505-2E9C-101B-9397-08002B2CF9AE}" pid="8" name="MSIP_Label_74fdd986-87d9-48c6-acda-407b1ab5fef0_ContentBits">
    <vt:lpwstr>0</vt:lpwstr>
  </property>
</Properties>
</file>